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67" r:id="rId4"/>
    <p:sldMasterId id="2147483682" r:id="rId5"/>
  </p:sldMasterIdLst>
  <p:notesMasterIdLst>
    <p:notesMasterId r:id="rId55"/>
  </p:notesMasterIdLst>
  <p:handoutMasterIdLst>
    <p:handoutMasterId r:id="rId56"/>
  </p:handoutMasterIdLst>
  <p:sldIdLst>
    <p:sldId id="327" r:id="rId6"/>
    <p:sldId id="330" r:id="rId7"/>
    <p:sldId id="331" r:id="rId8"/>
    <p:sldId id="332" r:id="rId9"/>
    <p:sldId id="333" r:id="rId10"/>
    <p:sldId id="334" r:id="rId11"/>
    <p:sldId id="298" r:id="rId12"/>
    <p:sldId id="262" r:id="rId13"/>
    <p:sldId id="263" r:id="rId14"/>
    <p:sldId id="299" r:id="rId15"/>
    <p:sldId id="302" r:id="rId16"/>
    <p:sldId id="335" r:id="rId17"/>
    <p:sldId id="264" r:id="rId18"/>
    <p:sldId id="266" r:id="rId19"/>
    <p:sldId id="265" r:id="rId20"/>
    <p:sldId id="276" r:id="rId21"/>
    <p:sldId id="303" r:id="rId22"/>
    <p:sldId id="293" r:id="rId23"/>
    <p:sldId id="284" r:id="rId24"/>
    <p:sldId id="269" r:id="rId25"/>
    <p:sldId id="304" r:id="rId26"/>
    <p:sldId id="305" r:id="rId27"/>
    <p:sldId id="307" r:id="rId28"/>
    <p:sldId id="306" r:id="rId29"/>
    <p:sldId id="308" r:id="rId30"/>
    <p:sldId id="270" r:id="rId31"/>
    <p:sldId id="309" r:id="rId32"/>
    <p:sldId id="310" r:id="rId33"/>
    <p:sldId id="311" r:id="rId34"/>
    <p:sldId id="312" r:id="rId35"/>
    <p:sldId id="314" r:id="rId36"/>
    <p:sldId id="313" r:id="rId37"/>
    <p:sldId id="315" r:id="rId38"/>
    <p:sldId id="316" r:id="rId39"/>
    <p:sldId id="317" r:id="rId40"/>
    <p:sldId id="294" r:id="rId41"/>
    <p:sldId id="296" r:id="rId42"/>
    <p:sldId id="318" r:id="rId43"/>
    <p:sldId id="319" r:id="rId44"/>
    <p:sldId id="321" r:id="rId45"/>
    <p:sldId id="322" r:id="rId46"/>
    <p:sldId id="323" r:id="rId47"/>
    <p:sldId id="324" r:id="rId48"/>
    <p:sldId id="288" r:id="rId49"/>
    <p:sldId id="289" r:id="rId50"/>
    <p:sldId id="320" r:id="rId51"/>
    <p:sldId id="274" r:id="rId52"/>
    <p:sldId id="275" r:id="rId53"/>
    <p:sldId id="329" r:id="rId54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B49CB"/>
    <a:srgbClr val="0948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1EFBFDA4-755F-4805-B0C8-7890BBDE4BD7}" v="1420" dt="2023-12-23T05:15:25.463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  <p1510:client id="{E33083B1-6F29-498D-A2DE-22721CB70803}" v="404" dt="2023-12-23T06:57:04.92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01"/>
    <p:restoredTop sz="85174"/>
  </p:normalViewPr>
  <p:slideViewPr>
    <p:cSldViewPr snapToGrid="0" snapToObjects="1">
      <p:cViewPr varScale="1">
        <p:scale>
          <a:sx n="117" d="100"/>
          <a:sy n="117" d="100"/>
        </p:scale>
        <p:origin x="184" y="4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61" Type="http://schemas.openxmlformats.org/officeDocument/2006/relationships/tableStyles" Target="tableStyles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handoutMaster" Target="handoutMasters/handoutMaster1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viewProps" Target="viewProps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commentAuthors" Target="commentAuthors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3E28326-148A-4525-AD6B-BD744A6D6E3F}" type="doc">
      <dgm:prSet loTypeId="urn:microsoft.com/office/officeart/2005/8/layout/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6E72D3F-114F-417D-92C3-4E33F8709F53}">
      <dgm:prSet phldrT="[Text]"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Replace missing values with mean</a:t>
          </a:r>
          <a:endParaRPr lang="en-US" dirty="0"/>
        </a:p>
      </dgm:t>
    </dgm:pt>
    <dgm:pt modelId="{4A1A1F2E-C48A-4812-AC1B-8FCA1DFF7F01}" type="parTrans" cxnId="{4F89BE6E-D66C-489F-A54D-AE46CA843C58}">
      <dgm:prSet/>
      <dgm:spPr/>
      <dgm:t>
        <a:bodyPr/>
        <a:lstStyle/>
        <a:p>
          <a:endParaRPr lang="en-US"/>
        </a:p>
      </dgm:t>
    </dgm:pt>
    <dgm:pt modelId="{1D95E3BF-73F1-44B6-95AD-E5D7E97E1FFE}" type="sibTrans" cxnId="{4F89BE6E-D66C-489F-A54D-AE46CA843C58}">
      <dgm:prSet/>
      <dgm:spPr/>
      <dgm:t>
        <a:bodyPr/>
        <a:lstStyle/>
        <a:p>
          <a:endParaRPr lang="en-US"/>
        </a:p>
      </dgm:t>
    </dgm:pt>
    <dgm:pt modelId="{B7428473-D9C1-4919-9B5F-55EBA0EC3777}">
      <dgm:prSet phldrT="[Text]"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Identifies NULL values</a:t>
          </a:r>
          <a:endParaRPr lang="en-US" dirty="0"/>
        </a:p>
      </dgm:t>
    </dgm:pt>
    <dgm:pt modelId="{81F3A32C-BF92-4E91-BA9C-DDBD8BC5ACCB}" type="parTrans" cxnId="{46162730-D086-4BA2-AA3E-24D6A35AABE0}">
      <dgm:prSet/>
      <dgm:spPr/>
      <dgm:t>
        <a:bodyPr/>
        <a:lstStyle/>
        <a:p>
          <a:endParaRPr lang="en-US"/>
        </a:p>
      </dgm:t>
    </dgm:pt>
    <dgm:pt modelId="{61B49FFF-5A2F-4590-880B-BE40D46A7836}" type="sibTrans" cxnId="{46162730-D086-4BA2-AA3E-24D6A35AABE0}">
      <dgm:prSet/>
      <dgm:spPr/>
      <dgm:t>
        <a:bodyPr/>
        <a:lstStyle/>
        <a:p>
          <a:endParaRPr lang="en-US"/>
        </a:p>
      </dgm:t>
    </dgm:pt>
    <dgm:pt modelId="{86A542BA-E75D-4C2E-91AA-22103C394509}">
      <dgm:prSet phldrT="[Text]"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Created a training label class</a:t>
          </a:r>
          <a:endParaRPr lang="en-US" dirty="0"/>
        </a:p>
      </dgm:t>
    </dgm:pt>
    <dgm:pt modelId="{042B5527-D876-43BB-BEA6-88FB41EED735}" type="parTrans" cxnId="{49C1644F-A744-4ADA-830C-D396855D51CB}">
      <dgm:prSet/>
      <dgm:spPr/>
      <dgm:t>
        <a:bodyPr/>
        <a:lstStyle/>
        <a:p>
          <a:endParaRPr lang="en-US"/>
        </a:p>
      </dgm:t>
    </dgm:pt>
    <dgm:pt modelId="{133BDEC2-95CF-4B9E-AA9F-A0A44B6F5305}" type="sibTrans" cxnId="{49C1644F-A744-4ADA-830C-D396855D51CB}">
      <dgm:prSet/>
      <dgm:spPr/>
      <dgm:t>
        <a:bodyPr/>
        <a:lstStyle/>
        <a:p>
          <a:endParaRPr lang="en-US"/>
        </a:p>
      </dgm:t>
    </dgm:pt>
    <dgm:pt modelId="{0339F0A6-FCD6-4F79-9220-113815511320}">
      <dgm:prSet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Identified missing values</a:t>
          </a:r>
        </a:p>
      </dgm:t>
    </dgm:pt>
    <dgm:pt modelId="{AB8458C6-FAC1-4B7D-B559-317A092BB19F}" type="parTrans" cxnId="{CC58A1A7-CDC1-4D2F-AFEF-DEC64084AF0E}">
      <dgm:prSet/>
      <dgm:spPr/>
    </dgm:pt>
    <dgm:pt modelId="{E9C24B90-4578-419C-80DE-F44CFAB1987E}" type="sibTrans" cxnId="{CC58A1A7-CDC1-4D2F-AFEF-DEC64084AF0E}">
      <dgm:prSet/>
      <dgm:spPr/>
      <dgm:t>
        <a:bodyPr/>
        <a:lstStyle/>
        <a:p>
          <a:endParaRPr lang="en-US"/>
        </a:p>
      </dgm:t>
    </dgm:pt>
    <dgm:pt modelId="{62BE5F96-52AE-48CF-B0E6-A9DED255341A}" type="pres">
      <dgm:prSet presAssocID="{C3E28326-148A-4525-AD6B-BD744A6D6E3F}" presName="diagram" presStyleCnt="0">
        <dgm:presLayoutVars>
          <dgm:dir/>
          <dgm:resizeHandles val="exact"/>
        </dgm:presLayoutVars>
      </dgm:prSet>
      <dgm:spPr/>
    </dgm:pt>
    <dgm:pt modelId="{266F91E2-9DAE-4D1A-B699-FB41FBCAD8E2}" type="pres">
      <dgm:prSet presAssocID="{0339F0A6-FCD6-4F79-9220-113815511320}" presName="node" presStyleLbl="node1" presStyleIdx="0" presStyleCnt="4">
        <dgm:presLayoutVars>
          <dgm:bulletEnabled val="1"/>
        </dgm:presLayoutVars>
      </dgm:prSet>
      <dgm:spPr/>
    </dgm:pt>
    <dgm:pt modelId="{ECD9D284-96B6-4D23-B75E-AAB4B452A139}" type="pres">
      <dgm:prSet presAssocID="{E9C24B90-4578-419C-80DE-F44CFAB1987E}" presName="sibTrans" presStyleLbl="sibTrans2D1" presStyleIdx="0" presStyleCnt="3"/>
      <dgm:spPr/>
    </dgm:pt>
    <dgm:pt modelId="{BC8FE95D-1540-4DD0-91BC-229CDE151800}" type="pres">
      <dgm:prSet presAssocID="{E9C24B90-4578-419C-80DE-F44CFAB1987E}" presName="connectorText" presStyleLbl="sibTrans2D1" presStyleIdx="0" presStyleCnt="3"/>
      <dgm:spPr/>
    </dgm:pt>
    <dgm:pt modelId="{D8232B84-9AD3-42A9-8BE2-7DCA4A774731}" type="pres">
      <dgm:prSet presAssocID="{F6E72D3F-114F-417D-92C3-4E33F8709F53}" presName="node" presStyleLbl="node1" presStyleIdx="1" presStyleCnt="4">
        <dgm:presLayoutVars>
          <dgm:bulletEnabled val="1"/>
        </dgm:presLayoutVars>
      </dgm:prSet>
      <dgm:spPr/>
    </dgm:pt>
    <dgm:pt modelId="{687D0EC4-E085-4D38-B902-A1A51EF274B0}" type="pres">
      <dgm:prSet presAssocID="{1D95E3BF-73F1-44B6-95AD-E5D7E97E1FFE}" presName="sibTrans" presStyleLbl="sibTrans2D1" presStyleIdx="1" presStyleCnt="3"/>
      <dgm:spPr/>
    </dgm:pt>
    <dgm:pt modelId="{EB1C61B6-4EE8-4B44-BC3B-1EB693F2DBE1}" type="pres">
      <dgm:prSet presAssocID="{1D95E3BF-73F1-44B6-95AD-E5D7E97E1FFE}" presName="connectorText" presStyleLbl="sibTrans2D1" presStyleIdx="1" presStyleCnt="3"/>
      <dgm:spPr/>
    </dgm:pt>
    <dgm:pt modelId="{6BB74ABC-6FEE-46E7-B45D-64D77036D746}" type="pres">
      <dgm:prSet presAssocID="{B7428473-D9C1-4919-9B5F-55EBA0EC3777}" presName="node" presStyleLbl="node1" presStyleIdx="2" presStyleCnt="4">
        <dgm:presLayoutVars>
          <dgm:bulletEnabled val="1"/>
        </dgm:presLayoutVars>
      </dgm:prSet>
      <dgm:spPr/>
    </dgm:pt>
    <dgm:pt modelId="{C5742AEF-50FF-4F67-9EE3-AE13D7802A54}" type="pres">
      <dgm:prSet presAssocID="{61B49FFF-5A2F-4590-880B-BE40D46A7836}" presName="sibTrans" presStyleLbl="sibTrans2D1" presStyleIdx="2" presStyleCnt="3"/>
      <dgm:spPr/>
    </dgm:pt>
    <dgm:pt modelId="{E09FF272-D45D-48FF-9A21-13E5C69B09D0}" type="pres">
      <dgm:prSet presAssocID="{61B49FFF-5A2F-4590-880B-BE40D46A7836}" presName="connectorText" presStyleLbl="sibTrans2D1" presStyleIdx="2" presStyleCnt="3"/>
      <dgm:spPr/>
    </dgm:pt>
    <dgm:pt modelId="{B045388B-DD4A-4006-A0A5-3FDFB50F4FF5}" type="pres">
      <dgm:prSet presAssocID="{86A542BA-E75D-4C2E-91AA-22103C394509}" presName="node" presStyleLbl="node1" presStyleIdx="3" presStyleCnt="4">
        <dgm:presLayoutVars>
          <dgm:bulletEnabled val="1"/>
        </dgm:presLayoutVars>
      </dgm:prSet>
      <dgm:spPr/>
    </dgm:pt>
  </dgm:ptLst>
  <dgm:cxnLst>
    <dgm:cxn modelId="{EBC0CE02-8C10-49E3-85BA-9C86663F39BC}" type="presOf" srcId="{61B49FFF-5A2F-4590-880B-BE40D46A7836}" destId="{E09FF272-D45D-48FF-9A21-13E5C69B09D0}" srcOrd="1" destOrd="0" presId="urn:microsoft.com/office/officeart/2005/8/layout/process5"/>
    <dgm:cxn modelId="{46162730-D086-4BA2-AA3E-24D6A35AABE0}" srcId="{C3E28326-148A-4525-AD6B-BD744A6D6E3F}" destId="{B7428473-D9C1-4919-9B5F-55EBA0EC3777}" srcOrd="2" destOrd="0" parTransId="{81F3A32C-BF92-4E91-BA9C-DDBD8BC5ACCB}" sibTransId="{61B49FFF-5A2F-4590-880B-BE40D46A7836}"/>
    <dgm:cxn modelId="{4D0BBD31-3CD5-455E-A0D3-58784010BE38}" type="presOf" srcId="{0339F0A6-FCD6-4F79-9220-113815511320}" destId="{266F91E2-9DAE-4D1A-B699-FB41FBCAD8E2}" srcOrd="0" destOrd="0" presId="urn:microsoft.com/office/officeart/2005/8/layout/process5"/>
    <dgm:cxn modelId="{9D75133A-913A-4773-9E1F-D9ECD033113F}" type="presOf" srcId="{F6E72D3F-114F-417D-92C3-4E33F8709F53}" destId="{D8232B84-9AD3-42A9-8BE2-7DCA4A774731}" srcOrd="0" destOrd="0" presId="urn:microsoft.com/office/officeart/2005/8/layout/process5"/>
    <dgm:cxn modelId="{B554363A-5108-432A-BBAE-8D399520E9CA}" type="presOf" srcId="{1D95E3BF-73F1-44B6-95AD-E5D7E97E1FFE}" destId="{EB1C61B6-4EE8-4B44-BC3B-1EB693F2DBE1}" srcOrd="1" destOrd="0" presId="urn:microsoft.com/office/officeart/2005/8/layout/process5"/>
    <dgm:cxn modelId="{8B5FC340-A9FE-438C-86BE-9E544C3CD7AF}" type="presOf" srcId="{C3E28326-148A-4525-AD6B-BD744A6D6E3F}" destId="{62BE5F96-52AE-48CF-B0E6-A9DED255341A}" srcOrd="0" destOrd="0" presId="urn:microsoft.com/office/officeart/2005/8/layout/process5"/>
    <dgm:cxn modelId="{989E8E62-85BF-4EE9-A964-65728F92BDB1}" type="presOf" srcId="{1D95E3BF-73F1-44B6-95AD-E5D7E97E1FFE}" destId="{687D0EC4-E085-4D38-B902-A1A51EF274B0}" srcOrd="0" destOrd="0" presId="urn:microsoft.com/office/officeart/2005/8/layout/process5"/>
    <dgm:cxn modelId="{4F89BE6E-D66C-489F-A54D-AE46CA843C58}" srcId="{C3E28326-148A-4525-AD6B-BD744A6D6E3F}" destId="{F6E72D3F-114F-417D-92C3-4E33F8709F53}" srcOrd="1" destOrd="0" parTransId="{4A1A1F2E-C48A-4812-AC1B-8FCA1DFF7F01}" sibTransId="{1D95E3BF-73F1-44B6-95AD-E5D7E97E1FFE}"/>
    <dgm:cxn modelId="{49C1644F-A744-4ADA-830C-D396855D51CB}" srcId="{C3E28326-148A-4525-AD6B-BD744A6D6E3F}" destId="{86A542BA-E75D-4C2E-91AA-22103C394509}" srcOrd="3" destOrd="0" parTransId="{042B5527-D876-43BB-BEA6-88FB41EED735}" sibTransId="{133BDEC2-95CF-4B9E-AA9F-A0A44B6F5305}"/>
    <dgm:cxn modelId="{ECA85277-2F8B-4E56-BDA2-9DF933BDE232}" type="presOf" srcId="{E9C24B90-4578-419C-80DE-F44CFAB1987E}" destId="{BC8FE95D-1540-4DD0-91BC-229CDE151800}" srcOrd="1" destOrd="0" presId="urn:microsoft.com/office/officeart/2005/8/layout/process5"/>
    <dgm:cxn modelId="{2E3DEE57-BFB0-4DD5-8DA3-A20CD4AA3CB5}" type="presOf" srcId="{86A542BA-E75D-4C2E-91AA-22103C394509}" destId="{B045388B-DD4A-4006-A0A5-3FDFB50F4FF5}" srcOrd="0" destOrd="0" presId="urn:microsoft.com/office/officeart/2005/8/layout/process5"/>
    <dgm:cxn modelId="{EA24E194-42AE-4726-955E-AA077974A436}" type="presOf" srcId="{61B49FFF-5A2F-4590-880B-BE40D46A7836}" destId="{C5742AEF-50FF-4F67-9EE3-AE13D7802A54}" srcOrd="0" destOrd="0" presId="urn:microsoft.com/office/officeart/2005/8/layout/process5"/>
    <dgm:cxn modelId="{CC58A1A7-CDC1-4D2F-AFEF-DEC64084AF0E}" srcId="{C3E28326-148A-4525-AD6B-BD744A6D6E3F}" destId="{0339F0A6-FCD6-4F79-9220-113815511320}" srcOrd="0" destOrd="0" parTransId="{AB8458C6-FAC1-4B7D-B559-317A092BB19F}" sibTransId="{E9C24B90-4578-419C-80DE-F44CFAB1987E}"/>
    <dgm:cxn modelId="{516327B7-6FDF-492B-8368-973CAAFEAD26}" type="presOf" srcId="{B7428473-D9C1-4919-9B5F-55EBA0EC3777}" destId="{6BB74ABC-6FEE-46E7-B45D-64D77036D746}" srcOrd="0" destOrd="0" presId="urn:microsoft.com/office/officeart/2005/8/layout/process5"/>
    <dgm:cxn modelId="{13378DEE-01E4-4194-9389-3CAEBBD11D01}" type="presOf" srcId="{E9C24B90-4578-419C-80DE-F44CFAB1987E}" destId="{ECD9D284-96B6-4D23-B75E-AAB4B452A139}" srcOrd="0" destOrd="0" presId="urn:microsoft.com/office/officeart/2005/8/layout/process5"/>
    <dgm:cxn modelId="{9FB9E806-FB53-417E-9D00-1893E6F3C9C6}" type="presParOf" srcId="{62BE5F96-52AE-48CF-B0E6-A9DED255341A}" destId="{266F91E2-9DAE-4D1A-B699-FB41FBCAD8E2}" srcOrd="0" destOrd="0" presId="urn:microsoft.com/office/officeart/2005/8/layout/process5"/>
    <dgm:cxn modelId="{333402D4-03B7-4898-AC54-78373E7BA9E8}" type="presParOf" srcId="{62BE5F96-52AE-48CF-B0E6-A9DED255341A}" destId="{ECD9D284-96B6-4D23-B75E-AAB4B452A139}" srcOrd="1" destOrd="0" presId="urn:microsoft.com/office/officeart/2005/8/layout/process5"/>
    <dgm:cxn modelId="{74F34C7A-B640-4336-93C7-171CCA802416}" type="presParOf" srcId="{ECD9D284-96B6-4D23-B75E-AAB4B452A139}" destId="{BC8FE95D-1540-4DD0-91BC-229CDE151800}" srcOrd="0" destOrd="0" presId="urn:microsoft.com/office/officeart/2005/8/layout/process5"/>
    <dgm:cxn modelId="{BF393F43-7F61-4773-8C87-6AFF1845C649}" type="presParOf" srcId="{62BE5F96-52AE-48CF-B0E6-A9DED255341A}" destId="{D8232B84-9AD3-42A9-8BE2-7DCA4A774731}" srcOrd="2" destOrd="0" presId="urn:microsoft.com/office/officeart/2005/8/layout/process5"/>
    <dgm:cxn modelId="{C9C6F189-503E-4D61-8900-64BE23545EC8}" type="presParOf" srcId="{62BE5F96-52AE-48CF-B0E6-A9DED255341A}" destId="{687D0EC4-E085-4D38-B902-A1A51EF274B0}" srcOrd="3" destOrd="0" presId="urn:microsoft.com/office/officeart/2005/8/layout/process5"/>
    <dgm:cxn modelId="{AEDAE7A8-A67D-4D66-B60C-0516EF62960C}" type="presParOf" srcId="{687D0EC4-E085-4D38-B902-A1A51EF274B0}" destId="{EB1C61B6-4EE8-4B44-BC3B-1EB693F2DBE1}" srcOrd="0" destOrd="0" presId="urn:microsoft.com/office/officeart/2005/8/layout/process5"/>
    <dgm:cxn modelId="{77C76427-FECF-45DB-A748-27F5E2E6C608}" type="presParOf" srcId="{62BE5F96-52AE-48CF-B0E6-A9DED255341A}" destId="{6BB74ABC-6FEE-46E7-B45D-64D77036D746}" srcOrd="4" destOrd="0" presId="urn:microsoft.com/office/officeart/2005/8/layout/process5"/>
    <dgm:cxn modelId="{23EABBA0-CCB2-411D-A35C-0CD5DEC721A4}" type="presParOf" srcId="{62BE5F96-52AE-48CF-B0E6-A9DED255341A}" destId="{C5742AEF-50FF-4F67-9EE3-AE13D7802A54}" srcOrd="5" destOrd="0" presId="urn:microsoft.com/office/officeart/2005/8/layout/process5"/>
    <dgm:cxn modelId="{87E90B13-E0D4-4569-9E5E-842231F2A7B2}" type="presParOf" srcId="{C5742AEF-50FF-4F67-9EE3-AE13D7802A54}" destId="{E09FF272-D45D-48FF-9A21-13E5C69B09D0}" srcOrd="0" destOrd="0" presId="urn:microsoft.com/office/officeart/2005/8/layout/process5"/>
    <dgm:cxn modelId="{66E0D158-F918-4318-9A8A-60B606E89A7D}" type="presParOf" srcId="{62BE5F96-52AE-48CF-B0E6-A9DED255341A}" destId="{B045388B-DD4A-4006-A0A5-3FDFB50F4FF5}" srcOrd="6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6F91E2-9DAE-4D1A-B699-FB41FBCAD8E2}">
      <dsp:nvSpPr>
        <dsp:cNvPr id="0" name=""/>
        <dsp:cNvSpPr/>
      </dsp:nvSpPr>
      <dsp:spPr>
        <a:xfrm>
          <a:off x="354815" y="174"/>
          <a:ext cx="2465498" cy="147929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latin typeface="Calibri Light" panose="020F0302020204030204"/>
            </a:rPr>
            <a:t>Identified missing values</a:t>
          </a:r>
        </a:p>
      </dsp:txBody>
      <dsp:txXfrm>
        <a:off x="398142" y="43501"/>
        <a:ext cx="2378844" cy="1392645"/>
      </dsp:txXfrm>
    </dsp:sp>
    <dsp:sp modelId="{ECD9D284-96B6-4D23-B75E-AAB4B452A139}">
      <dsp:nvSpPr>
        <dsp:cNvPr id="0" name=""/>
        <dsp:cNvSpPr/>
      </dsp:nvSpPr>
      <dsp:spPr>
        <a:xfrm>
          <a:off x="3037277" y="434102"/>
          <a:ext cx="522685" cy="61144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/>
        </a:p>
      </dsp:txBody>
      <dsp:txXfrm>
        <a:off x="3037277" y="556391"/>
        <a:ext cx="365880" cy="366865"/>
      </dsp:txXfrm>
    </dsp:sp>
    <dsp:sp modelId="{D8232B84-9AD3-42A9-8BE2-7DCA4A774731}">
      <dsp:nvSpPr>
        <dsp:cNvPr id="0" name=""/>
        <dsp:cNvSpPr/>
      </dsp:nvSpPr>
      <dsp:spPr>
        <a:xfrm>
          <a:off x="3806513" y="174"/>
          <a:ext cx="2465498" cy="147929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latin typeface="Calibri Light" panose="020F0302020204030204"/>
            </a:rPr>
            <a:t>Replace missing values with mean</a:t>
          </a:r>
          <a:endParaRPr lang="en-US" sz="2800" kern="1200" dirty="0"/>
        </a:p>
      </dsp:txBody>
      <dsp:txXfrm>
        <a:off x="3849840" y="43501"/>
        <a:ext cx="2378844" cy="1392645"/>
      </dsp:txXfrm>
    </dsp:sp>
    <dsp:sp modelId="{687D0EC4-E085-4D38-B902-A1A51EF274B0}">
      <dsp:nvSpPr>
        <dsp:cNvPr id="0" name=""/>
        <dsp:cNvSpPr/>
      </dsp:nvSpPr>
      <dsp:spPr>
        <a:xfrm>
          <a:off x="6488976" y="434102"/>
          <a:ext cx="522685" cy="61144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/>
        </a:p>
      </dsp:txBody>
      <dsp:txXfrm>
        <a:off x="6488976" y="556391"/>
        <a:ext cx="365880" cy="366865"/>
      </dsp:txXfrm>
    </dsp:sp>
    <dsp:sp modelId="{6BB74ABC-6FEE-46E7-B45D-64D77036D746}">
      <dsp:nvSpPr>
        <dsp:cNvPr id="0" name=""/>
        <dsp:cNvSpPr/>
      </dsp:nvSpPr>
      <dsp:spPr>
        <a:xfrm>
          <a:off x="7258211" y="174"/>
          <a:ext cx="2465498" cy="147929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latin typeface="Calibri Light" panose="020F0302020204030204"/>
            </a:rPr>
            <a:t>Identifies NULL values</a:t>
          </a:r>
          <a:endParaRPr lang="en-US" sz="2800" kern="1200" dirty="0"/>
        </a:p>
      </dsp:txBody>
      <dsp:txXfrm>
        <a:off x="7301538" y="43501"/>
        <a:ext cx="2378844" cy="1392645"/>
      </dsp:txXfrm>
    </dsp:sp>
    <dsp:sp modelId="{C5742AEF-50FF-4F67-9EE3-AE13D7802A54}">
      <dsp:nvSpPr>
        <dsp:cNvPr id="0" name=""/>
        <dsp:cNvSpPr/>
      </dsp:nvSpPr>
      <dsp:spPr>
        <a:xfrm rot="5400000">
          <a:off x="8229618" y="1652058"/>
          <a:ext cx="522685" cy="61144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/>
        </a:p>
      </dsp:txBody>
      <dsp:txXfrm rot="-5400000">
        <a:off x="8307529" y="1696437"/>
        <a:ext cx="366865" cy="365880"/>
      </dsp:txXfrm>
    </dsp:sp>
    <dsp:sp modelId="{B045388B-DD4A-4006-A0A5-3FDFB50F4FF5}">
      <dsp:nvSpPr>
        <dsp:cNvPr id="0" name=""/>
        <dsp:cNvSpPr/>
      </dsp:nvSpPr>
      <dsp:spPr>
        <a:xfrm>
          <a:off x="7258211" y="2465673"/>
          <a:ext cx="2465498" cy="147929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latin typeface="Calibri Light" panose="020F0302020204030204"/>
            </a:rPr>
            <a:t>Created a training label class</a:t>
          </a:r>
          <a:endParaRPr lang="en-US" sz="2800" kern="1200" dirty="0"/>
        </a:p>
      </dsp:txBody>
      <dsp:txXfrm>
        <a:off x="7301538" y="2509000"/>
        <a:ext cx="2378844" cy="139264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12/22/2023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12/22/2023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12/22/2023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64931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12/22/2023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3514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12/22/2023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67639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051268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329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515929"/>
      </p:ext>
    </p:extLst>
  </p:cSld>
  <p:clrMapOvr>
    <a:masterClrMapping/>
  </p:clrMapOvr>
  <p:transition spd="slow">
    <p:push dir="u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12/22/2023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12/22/2023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166738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12/22/2023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12/22/2023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12/22/2023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60935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12/22/2023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59390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12/22/2023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94044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12/22/2023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17243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12/22/2023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84097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12/22/2023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35150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12/22/2023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87352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12/22/2023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37392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8" r:id="rId1"/>
    <p:sldLayoutId id="2147483769" r:id="rId2"/>
    <p:sldLayoutId id="2147483770" r:id="rId3"/>
    <p:sldLayoutId id="2147483771" r:id="rId4"/>
    <p:sldLayoutId id="2147483772" r:id="rId5"/>
    <p:sldLayoutId id="2147483773" r:id="rId6"/>
    <p:sldLayoutId id="2147483774" r:id="rId7"/>
    <p:sldLayoutId id="2147483775" r:id="rId8"/>
    <p:sldLayoutId id="2147483776" r:id="rId9"/>
    <p:sldLayoutId id="2147483777" r:id="rId10"/>
    <p:sldLayoutId id="2147483778" r:id="rId11"/>
    <p:sldLayoutId id="2147483779" r:id="rId12"/>
    <p:sldLayoutId id="2147483780" r:id="rId13"/>
    <p:sldLayoutId id="2147483781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ana8182/Falcon9-success-rate-analysis-project/blob/main/Data%20Collection/data%20collection%20using%20api.ipynb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ana8182/Falcon9-success-rate-analysis-project/blob/main/Data%20Collection/webscraping.ipynb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Nana8182/Falcon9-success-rate-analysis-project/blob/main/Data%20wrangling.ipynb" TargetMode="Externa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ana8182/Falcon9-success-rate-analysis-project/blob/main/Explanatory%20Data%20Analysis/eda%20data%20visualization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github.com/Nana8182/Falcon9-success-rate-analysis-project/blob/main/Explanatory%20Data%20Analysis/eda%20sql%20sqllite.ipynb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ana8182/Falcon9-success-rate-analysis-project/blob/main/Interactive%20visual%20Analysis%20and%20Dashboard/launch%20%20site%20location%20with%20Folium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ana8182/Falcon9-success-rate-analysis-project/blob/main/Interactive%20visual%20Analysis%20and%20Dashboard/spacex_dash_app.py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github.com/Nana8182/Falcon9-success-rate-analysis-project/blob/main/Machine%20Learning%20Prediction.ipynb" TargetMode="Externa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Nana8182/Falcon9-success-rate-analysis-project/blob/main/Explanatory%20Data%20Analysis/eda%20data%20visualization.ipynb" TargetMode="External"/><Relationship Id="rId3" Type="http://schemas.openxmlformats.org/officeDocument/2006/relationships/image" Target="../media/image3.png"/><Relationship Id="rId7" Type="http://schemas.openxmlformats.org/officeDocument/2006/relationships/hyperlink" Target="https://github.com/Nana8182/Falcon9-success-rate-analysis-project/blob/main/Data%20wrangling.ipynb" TargetMode="External"/><Relationship Id="rId12" Type="http://schemas.openxmlformats.org/officeDocument/2006/relationships/hyperlink" Target="https://github.com/Nana8182/Falcon9-success-rate-analysis-project/blob/main/Machine%20Learning%20Prediction.ipynb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github.com/Nana8182/Falcon9-success-rate-analysis-project/blob/main/Data%20Collection/webscraping.ipynb" TargetMode="External"/><Relationship Id="rId11" Type="http://schemas.openxmlformats.org/officeDocument/2006/relationships/hyperlink" Target="https://github.com/Nana8182/Falcon9-success-rate-analysis-project/blob/main/Interactive%20visual%20Analysis%20and%20Dashboard/spacex_dash_app.py" TargetMode="External"/><Relationship Id="rId5" Type="http://schemas.openxmlformats.org/officeDocument/2006/relationships/hyperlink" Target="https://github.com/Nana8182/Falcon9-success-rate-analysis-project/blob/main/Data%20Collection/data%20collection%20using%20api.ipynb" TargetMode="External"/><Relationship Id="rId10" Type="http://schemas.openxmlformats.org/officeDocument/2006/relationships/hyperlink" Target="https://github.com/Nana8182/Falcon9-success-rate-analysis-project/blob/main/Interactive%20visual%20Analysis%20and%20Dashboard/launch%20%20site%20location%20with%20Folium.ipynb" TargetMode="External"/><Relationship Id="rId4" Type="http://schemas.openxmlformats.org/officeDocument/2006/relationships/hyperlink" Target="https://github.com/Nana8182/Falcon9-success-rate-analysis-project/tree/main" TargetMode="External"/><Relationship Id="rId9" Type="http://schemas.openxmlformats.org/officeDocument/2006/relationships/hyperlink" Target="https://github.com/Nana8182/Falcon9-success-rate-analysis-project/blob/main/Explanatory%20Data%20Analysis/eda%20sql%20sqllite.ipynb" TargetMode="Externa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Naol Teshome</a:t>
            </a:r>
          </a:p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12/23/2023</a:t>
            </a:r>
            <a:endParaRPr lang="en-US" dirty="0">
              <a:solidFill>
                <a:schemeClr val="bg2"/>
              </a:solidFill>
              <a:latin typeface="Abadi" panose="020B0604020104020204" pitchFamily="34" charset="0"/>
              <a:ea typeface="SF Pro" pitchFamily="2" charset="0"/>
              <a:cs typeface="SF Pro" pitchFamily="2" charset="0"/>
            </a:endParaRP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Data Collection – SpaceX API</a:t>
            </a:r>
          </a:p>
        </p:txBody>
      </p:sp>
      <p:pic>
        <p:nvPicPr>
          <p:cNvPr id="23" name="Picture 22" descr="A green rectangular box with black text&#10;&#10;Description automatically generated">
            <a:extLst>
              <a:ext uri="{FF2B5EF4-FFF2-40B4-BE49-F238E27FC236}">
                <a16:creationId xmlns:a16="http://schemas.microsoft.com/office/drawing/2014/main" id="{7789D7B7-91D6-3676-290E-265923494F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770" y="837684"/>
            <a:ext cx="8007708" cy="4474753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0257" y="6356350"/>
            <a:ext cx="56000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10</a:t>
            </a:fld>
            <a:endParaRPr lang="en-US">
              <a:solidFill>
                <a:srgbClr val="898989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32B9AC-9796-FAC3-D2C5-8182A0C834CD}"/>
              </a:ext>
            </a:extLst>
          </p:cNvPr>
          <p:cNvSpPr txBox="1"/>
          <p:nvPr/>
        </p:nvSpPr>
        <p:spPr>
          <a:xfrm>
            <a:off x="2236139" y="5554249"/>
            <a:ext cx="9887338" cy="6712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ea typeface="+mn-lt"/>
                <a:cs typeface="+mn-lt"/>
                <a:hlinkClick r:id="rId3"/>
              </a:rPr>
              <a:t>https://github.com/Nana8182/Falcon9-success-rate-analysis-project/blob/main/Data%20Collection/data%20collection%20using%20api.ipynb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466722" y="586855"/>
            <a:ext cx="3201366" cy="338749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r">
              <a:spcAft>
                <a:spcPts val="600"/>
              </a:spcAft>
            </a:pPr>
            <a: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Data Collection - Scraping</a:t>
            </a: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4810259" y="649480"/>
            <a:ext cx="6555347" cy="5546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/>
              <a:t>Preliminary Stage</a:t>
            </a:r>
          </a:p>
          <a:p>
            <a:pPr marL="0" indent="0">
              <a:buNone/>
            </a:pPr>
            <a:r>
              <a:rPr lang="en-US" sz="2000" dirty="0"/>
              <a:t>We defined a series of functions helping the use the API to extract information</a:t>
            </a:r>
            <a:endParaRPr lang="en-US" sz="2000" dirty="0">
              <a:cs typeface="Calibri" panose="020F0502020204030204"/>
            </a:endParaRPr>
          </a:p>
          <a:p>
            <a:r>
              <a:rPr lang="en-US" sz="2000" dirty="0"/>
              <a:t>getBoosterVersion(data)</a:t>
            </a:r>
            <a:endParaRPr lang="en-US" sz="2000" dirty="0">
              <a:cs typeface="Calibri"/>
            </a:endParaRPr>
          </a:p>
          <a:p>
            <a:r>
              <a:rPr lang="en-US" sz="2000" dirty="0"/>
              <a:t>getLaunchSite(data)</a:t>
            </a:r>
            <a:endParaRPr lang="en-US" sz="2000" dirty="0">
              <a:cs typeface="Calibri"/>
            </a:endParaRPr>
          </a:p>
          <a:p>
            <a:r>
              <a:rPr lang="en-US" sz="2000" dirty="0"/>
              <a:t>getPayloadData(data)</a:t>
            </a:r>
            <a:endParaRPr lang="en-US" sz="2000" dirty="0">
              <a:cs typeface="Calibri"/>
            </a:endParaRPr>
          </a:p>
          <a:p>
            <a:r>
              <a:rPr lang="en-US" sz="2000" dirty="0"/>
              <a:t>getCoreData(data)</a:t>
            </a:r>
            <a:endParaRPr lang="en-US" sz="2000" dirty="0">
              <a:cs typeface="Calibri"/>
            </a:endParaRPr>
          </a:p>
          <a:p>
            <a:endParaRPr lang="en-US" sz="2000"/>
          </a:p>
          <a:p>
            <a:pPr marL="0"/>
            <a:endParaRPr lang="en-US" sz="2000"/>
          </a:p>
          <a:p>
            <a:pPr marL="0"/>
            <a:endParaRPr lang="en-US" sz="2000"/>
          </a:p>
          <a:p>
            <a:pPr marL="0"/>
            <a:endParaRPr lang="en-US" sz="2000"/>
          </a:p>
          <a:p>
            <a:pPr marL="0"/>
            <a:endParaRPr lang="en-US" sz="200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11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0BAD52-CBF3-A61C-0CCD-204F1078D4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Data Collection - Scraping</a:t>
            </a:r>
          </a:p>
        </p:txBody>
      </p:sp>
      <p:pic>
        <p:nvPicPr>
          <p:cNvPr id="4" name="Content Placeholder 3" descr="A diagram of a rocket launch&#10;&#10;Description automatically generated">
            <a:extLst>
              <a:ext uri="{FF2B5EF4-FFF2-40B4-BE49-F238E27FC236}">
                <a16:creationId xmlns:a16="http://schemas.microsoft.com/office/drawing/2014/main" id="{B0A20685-78B4-1893-5268-D4D65DFF5C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9808" y="738841"/>
            <a:ext cx="8093972" cy="500311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BF2033A-25E4-E09D-4637-5B6797995327}"/>
              </a:ext>
            </a:extLst>
          </p:cNvPr>
          <p:cNvSpPr txBox="1"/>
          <p:nvPr/>
        </p:nvSpPr>
        <p:spPr>
          <a:xfrm>
            <a:off x="2018029" y="5841797"/>
            <a:ext cx="1017519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>
                <a:ea typeface="+mn-lt"/>
                <a:cs typeface="+mn-lt"/>
                <a:hlinkClick r:id="rId3"/>
              </a:rPr>
              <a:t>https://github.com/Nana8182/Falcon9-success-rate-analysis-project/blob/main/Data%20Collection/webscraping.ipynb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81206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02566" y="1825625"/>
            <a:ext cx="10959800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23BD9D8E-7587-BD53-EF31-3B64E936650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70979553"/>
              </p:ext>
            </p:extLst>
          </p:nvPr>
        </p:nvGraphicFramePr>
        <p:xfrm>
          <a:off x="1135812" y="1715219"/>
          <a:ext cx="10078526" cy="39451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E1367DCB-C8C5-73C2-F495-7FBE2524C89F}"/>
              </a:ext>
            </a:extLst>
          </p:cNvPr>
          <p:cNvSpPr txBox="1"/>
          <p:nvPr/>
        </p:nvSpPr>
        <p:spPr>
          <a:xfrm>
            <a:off x="662275" y="5813041"/>
            <a:ext cx="10100553" cy="37289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>
                <a:hlinkClick r:id="rId8"/>
              </a:rPr>
              <a:t>https://github.com/Nana8182/Falcon9-success-rate-analysis-project/blob/main/Data%20wrangling.ipynb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74453" y="1494946"/>
            <a:ext cx="5159286" cy="5041450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    Scatter Plots 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Flight Number VS. Payload Mass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Flight Number VS. Launch Site </a:t>
            </a:r>
            <a:endParaRPr lang="en-US">
              <a:solidFill>
                <a:schemeClr val="accent3">
                  <a:lumMod val="25000"/>
                </a:schemeClr>
              </a:solidFill>
              <a:ea typeface="+mn-lt"/>
              <a:cs typeface="+mn-lt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Payload VS. Launch Site </a:t>
            </a:r>
            <a:endParaRPr lang="en-US">
              <a:solidFill>
                <a:schemeClr val="accent3">
                  <a:lumMod val="25000"/>
                </a:schemeClr>
              </a:solidFill>
              <a:ea typeface="+mn-lt"/>
              <a:cs typeface="+mn-lt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Orbit VS. Flight Number </a:t>
            </a:r>
            <a:endParaRPr lang="en-US" dirty="0">
              <a:solidFill>
                <a:schemeClr val="accent3">
                  <a:lumMod val="25000"/>
                </a:schemeClr>
              </a:solidFill>
              <a:ea typeface="+mn-lt"/>
              <a:cs typeface="+mn-lt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Payload VS. Orbit Type </a:t>
            </a:r>
            <a:endParaRPr lang="en-US">
              <a:solidFill>
                <a:schemeClr val="accent3">
                  <a:lumMod val="25000"/>
                </a:schemeClr>
              </a:solidFill>
              <a:ea typeface="+mn-lt"/>
              <a:cs typeface="+mn-lt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Orbit VS. Payload </a:t>
            </a:r>
            <a:endParaRPr lang="en-US" dirty="0">
              <a:solidFill>
                <a:schemeClr val="accent3">
                  <a:lumMod val="25000"/>
                </a:schemeClr>
              </a:solidFill>
              <a:cs typeface="Calibri"/>
            </a:endParaRP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416FE709-10BF-4FAC-8E65-5F6D77E529F7}"/>
              </a:ext>
            </a:extLst>
          </p:cNvPr>
          <p:cNvSpPr txBox="1">
            <a:spLocks/>
          </p:cNvSpPr>
          <p:nvPr/>
        </p:nvSpPr>
        <p:spPr>
          <a:xfrm>
            <a:off x="6018362" y="1489195"/>
            <a:ext cx="5159286" cy="195031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  Bar Graphs</a:t>
            </a:r>
            <a:endParaRPr lang="en-US" dirty="0">
              <a:solidFill>
                <a:schemeClr val="accent3">
                  <a:lumMod val="25000"/>
                </a:schemeClr>
              </a:solidFill>
              <a:cs typeface="Calibri"/>
            </a:endParaRPr>
          </a:p>
          <a:p>
            <a:pPr marL="342900" indent="-342900"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Mean VS. Orbit</a:t>
            </a:r>
            <a:endParaRPr lang="en-US" sz="2200" dirty="0">
              <a:solidFill>
                <a:schemeClr val="accent3">
                  <a:lumMod val="25000"/>
                </a:schemeClr>
              </a:solidFill>
              <a:cs typeface="Calibri"/>
            </a:endParaRPr>
          </a:p>
          <a:p>
            <a:endParaRPr lang="en-US">
              <a:cs typeface="Calibri" panose="020F0502020204030204"/>
            </a:endParaRPr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CBDC4F30-638A-E42B-938F-184B92C4ECD8}"/>
              </a:ext>
            </a:extLst>
          </p:cNvPr>
          <p:cNvSpPr txBox="1">
            <a:spLocks/>
          </p:cNvSpPr>
          <p:nvPr/>
        </p:nvSpPr>
        <p:spPr>
          <a:xfrm>
            <a:off x="6018362" y="3430138"/>
            <a:ext cx="5159286" cy="195031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  Line Graphs</a:t>
            </a:r>
            <a:endParaRPr lang="en-US" dirty="0">
              <a:solidFill>
                <a:schemeClr val="accent3">
                  <a:lumMod val="25000"/>
                </a:schemeClr>
              </a:solidFill>
              <a:cs typeface="Calibri"/>
            </a:endParaRPr>
          </a:p>
          <a:p>
            <a:pPr marL="342900" indent="-342900"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Success Rate VS. Year</a:t>
            </a:r>
            <a:endParaRPr lang="en-US" sz="2200" dirty="0">
              <a:solidFill>
                <a:schemeClr val="accent3">
                  <a:lumMod val="25000"/>
                </a:schemeClr>
              </a:solidFill>
              <a:cs typeface="Calibri"/>
            </a:endParaRPr>
          </a:p>
          <a:p>
            <a:endParaRPr lang="en-US">
              <a:cs typeface="Calibri" panose="020F0502020204030204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35BA31B-FDC2-949C-C7E1-2D142DEB1CDB}"/>
              </a:ext>
            </a:extLst>
          </p:cNvPr>
          <p:cNvSpPr txBox="1"/>
          <p:nvPr/>
        </p:nvSpPr>
        <p:spPr>
          <a:xfrm>
            <a:off x="535020" y="5431276"/>
            <a:ext cx="1158172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>
                <a:ea typeface="+mn-lt"/>
                <a:cs typeface="+mn-lt"/>
                <a:hlinkClick r:id="rId3"/>
              </a:rPr>
              <a:t>https://github.com/Nana8182/Falcon9-success-rate-analysis-project/blob/main/Explanatory%20Data%20Analysis/eda%20data%20visualization.ipynb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E02239D2-A05D-4A1C-9F06-FBA7FC730E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1501715" y="538956"/>
            <a:ext cx="8985250" cy="75896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kern="1200" dirty="0">
                <a:solidFill>
                  <a:srgbClr val="0B49CB"/>
                </a:solidFill>
                <a:latin typeface="+mj-lt"/>
                <a:ea typeface="+mj-ea"/>
                <a:cs typeface="+mj-cs"/>
              </a:rPr>
              <a:t>EDA with SQL</a:t>
            </a:r>
          </a:p>
        </p:txBody>
      </p:sp>
      <p:pic>
        <p:nvPicPr>
          <p:cNvPr id="23" name="Graphic 22" descr="Database">
            <a:extLst>
              <a:ext uri="{FF2B5EF4-FFF2-40B4-BE49-F238E27FC236}">
                <a16:creationId xmlns:a16="http://schemas.microsoft.com/office/drawing/2014/main" id="{00AE2878-B086-7450-FB8A-8CC4D344E0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9843" y="538956"/>
            <a:ext cx="749300" cy="749300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21462" y="1517171"/>
            <a:ext cx="11360748" cy="52321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spcBef>
                <a:spcPts val="1400"/>
              </a:spcBef>
              <a:buNone/>
            </a:pPr>
            <a:r>
              <a:rPr lang="en-US" sz="1400" b="1" dirty="0"/>
              <a:t>  </a:t>
            </a:r>
            <a:r>
              <a:rPr lang="en-US" sz="1600" b="1" dirty="0"/>
              <a:t>    Performed SQL queries to gather information about the dataset. Some of the questions we were asked about the data is</a:t>
            </a:r>
            <a:endParaRPr lang="en-US" sz="1600" dirty="0">
              <a:cs typeface="Calibri"/>
            </a:endParaRPr>
          </a:p>
          <a:p>
            <a:pPr marL="0">
              <a:spcBef>
                <a:spcPts val="1400"/>
              </a:spcBef>
            </a:pPr>
            <a:r>
              <a:rPr lang="en-US" sz="1600" dirty="0"/>
              <a:t>Displaying the names of the unique launch sites in the space mission </a:t>
            </a:r>
            <a:endParaRPr lang="en-US" sz="1600" dirty="0">
              <a:cs typeface="Calibri"/>
            </a:endParaRPr>
          </a:p>
          <a:p>
            <a:pPr marL="0">
              <a:spcBef>
                <a:spcPts val="1400"/>
              </a:spcBef>
            </a:pPr>
            <a:r>
              <a:rPr lang="en-US" sz="1600" dirty="0"/>
              <a:t>Displaying 5 records where launch sites begin with the string 'CCA’ </a:t>
            </a:r>
            <a:endParaRPr lang="en-US" sz="1600" dirty="0">
              <a:cs typeface="Calibri"/>
            </a:endParaRPr>
          </a:p>
          <a:p>
            <a:pPr marL="0">
              <a:spcBef>
                <a:spcPts val="1400"/>
              </a:spcBef>
            </a:pPr>
            <a:r>
              <a:rPr lang="en-US" sz="1600" dirty="0"/>
              <a:t>Displaying the total payload mass carried by boosters launched by NASA (CRS) </a:t>
            </a:r>
            <a:endParaRPr lang="en-US" sz="1600" dirty="0">
              <a:cs typeface="Calibri"/>
            </a:endParaRPr>
          </a:p>
          <a:p>
            <a:pPr marL="0">
              <a:spcBef>
                <a:spcPts val="1400"/>
              </a:spcBef>
            </a:pPr>
            <a:r>
              <a:rPr lang="en-US" sz="1600" dirty="0"/>
              <a:t>Displaying average payload mass carried by booster version F9 v1.1 </a:t>
            </a:r>
            <a:endParaRPr lang="en-US" sz="1600" dirty="0">
              <a:cs typeface="Calibri"/>
            </a:endParaRPr>
          </a:p>
          <a:p>
            <a:pPr marL="0">
              <a:spcBef>
                <a:spcPts val="1400"/>
              </a:spcBef>
            </a:pPr>
            <a:r>
              <a:rPr lang="en-US" sz="1600" dirty="0"/>
              <a:t> Listing the date where the successful landing outcome in drone ship was achieved. </a:t>
            </a:r>
            <a:endParaRPr lang="en-US" sz="1600" dirty="0">
              <a:cs typeface="Calibri"/>
            </a:endParaRPr>
          </a:p>
          <a:p>
            <a:pPr marL="0">
              <a:spcBef>
                <a:spcPts val="1400"/>
              </a:spcBef>
            </a:pPr>
            <a:r>
              <a:rPr lang="en-US" sz="1600" dirty="0"/>
              <a:t> Listing the names of the boosters which have success in ground pad and have payload mass greater than 4000 but less than 6000 </a:t>
            </a:r>
            <a:endParaRPr lang="en-US" sz="1600" dirty="0">
              <a:cs typeface="Calibri"/>
            </a:endParaRPr>
          </a:p>
          <a:p>
            <a:pPr marL="0">
              <a:spcBef>
                <a:spcPts val="1400"/>
              </a:spcBef>
            </a:pPr>
            <a:r>
              <a:rPr lang="en-US" sz="1600" dirty="0"/>
              <a:t> Listing the total number of successful and failure mission outcomes </a:t>
            </a:r>
            <a:endParaRPr lang="en-US" sz="1600" dirty="0">
              <a:cs typeface="Calibri"/>
            </a:endParaRPr>
          </a:p>
          <a:p>
            <a:pPr marL="0">
              <a:spcBef>
                <a:spcPts val="1400"/>
              </a:spcBef>
            </a:pPr>
            <a:r>
              <a:rPr lang="en-US" sz="1600" dirty="0"/>
              <a:t> Listing the names of the booster versions which have carried the maximum payload mass. </a:t>
            </a:r>
            <a:endParaRPr lang="en-US" sz="1600" dirty="0">
              <a:cs typeface="Calibri"/>
            </a:endParaRPr>
          </a:p>
          <a:p>
            <a:pPr marL="0">
              <a:spcBef>
                <a:spcPts val="1400"/>
              </a:spcBef>
            </a:pPr>
            <a:r>
              <a:rPr lang="en-US" sz="1600" dirty="0"/>
              <a:t> Listing the records which will display the month names, successful landing outcomes in ground pad ,booster versions, launch site for the months in year 2017 </a:t>
            </a:r>
            <a:endParaRPr lang="en-US" sz="1600" dirty="0">
              <a:cs typeface="Calibri"/>
            </a:endParaRPr>
          </a:p>
          <a:p>
            <a:pPr marL="0">
              <a:spcBef>
                <a:spcPts val="1400"/>
              </a:spcBef>
            </a:pPr>
            <a:r>
              <a:rPr lang="en-US" sz="1600" dirty="0"/>
              <a:t> Ranking the count of successful landing outcomes between the date 2010-06-04 and 2023-03-20 in descending order.</a:t>
            </a:r>
            <a:endParaRPr lang="en-US" sz="1600" dirty="0">
              <a:cs typeface="Calibri"/>
            </a:endParaRPr>
          </a:p>
          <a:p>
            <a:pPr marL="0" indent="0">
              <a:buNone/>
            </a:pPr>
            <a:r>
              <a:rPr lang="en-US" sz="1400" dirty="0">
                <a:ea typeface="+mn-lt"/>
                <a:cs typeface="+mn-lt"/>
                <a:hlinkClick r:id="rId4"/>
              </a:rPr>
              <a:t>https://github.com/Nana8182/Falcon9-success-rate-analysis-project/blob/main/Explanatory%20Data%20Analysis/eda%20sql%20sqllite.ipynb</a:t>
            </a:r>
            <a:endParaRPr lang="en-US"/>
          </a:p>
          <a:p>
            <a:endParaRPr lang="en-US" sz="1400"/>
          </a:p>
          <a:p>
            <a:endParaRPr lang="en-US" sz="14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dirty="0" smtClean="0"/>
              <a:t>16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3886" y="1472272"/>
            <a:ext cx="10141789" cy="5314619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Launch success rate may depend on the location and proximity of a launch site. </a:t>
            </a:r>
            <a:endParaRPr lang="en-US" dirty="0">
              <a:solidFill>
                <a:schemeClr val="accent3">
                  <a:lumMod val="25000"/>
                </a:schemeClr>
              </a:solidFill>
              <a:ea typeface="+mn-lt"/>
              <a:cs typeface="+mn-lt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Folium Interactive Map was used for visualizing and analyzing SpaceX Launch Sites.</a:t>
            </a:r>
            <a:endParaRPr lang="en-US" dirty="0">
              <a:solidFill>
                <a:schemeClr val="accent3">
                  <a:lumMod val="25000"/>
                </a:schemeClr>
              </a:solidFill>
              <a:ea typeface="+mn-lt"/>
              <a:cs typeface="+mn-lt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Used Interactive mapping library called Folium , Identified all SpaceX launch sites on a map: Florida, California , Included longitude and latitude info. </a:t>
            </a:r>
            <a:endParaRPr lang="en-US" dirty="0">
              <a:solidFill>
                <a:schemeClr val="accent3">
                  <a:lumMod val="25000"/>
                </a:schemeClr>
              </a:solidFill>
              <a:ea typeface="+mn-lt"/>
              <a:cs typeface="+mn-lt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Identified successful/failed launches for each site on map Calculated the distance between a launch site (CCAFS_SLC40 in Cape Canaveral, FL ) and: </a:t>
            </a:r>
            <a:endParaRPr lang="en-US" dirty="0">
              <a:solidFill>
                <a:schemeClr val="accent3">
                  <a:lumMod val="25000"/>
                </a:schemeClr>
              </a:solidFill>
              <a:ea typeface="+mn-lt"/>
              <a:cs typeface="+mn-lt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Closest coastline </a:t>
            </a:r>
            <a:endParaRPr lang="en-US">
              <a:solidFill>
                <a:schemeClr val="accent3">
                  <a:lumMod val="25000"/>
                </a:schemeClr>
              </a:solidFill>
              <a:ea typeface="+mn-lt"/>
              <a:cs typeface="+mn-lt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Closest high traffic density railway:</a:t>
            </a:r>
            <a:endParaRPr lang="en-US">
              <a:solidFill>
                <a:schemeClr val="accent3">
                  <a:lumMod val="25000"/>
                </a:schemeClr>
              </a:solidFill>
              <a:ea typeface="+mn-lt"/>
              <a:cs typeface="+mn-lt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Florida East Coast Railway </a:t>
            </a:r>
            <a:endParaRPr lang="en-US">
              <a:solidFill>
                <a:schemeClr val="accent3">
                  <a:lumMod val="25000"/>
                </a:schemeClr>
              </a:solidFill>
              <a:ea typeface="+mn-lt"/>
              <a:cs typeface="+mn-lt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Closest high traffic density highway: Interstate I95 </a:t>
            </a:r>
            <a:endParaRPr lang="en-US" dirty="0">
              <a:solidFill>
                <a:schemeClr val="accent3">
                  <a:lumMod val="25000"/>
                </a:schemeClr>
              </a:solidFill>
              <a:ea typeface="+mn-lt"/>
              <a:cs typeface="+mn-lt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Closest high density urban area: Orlando (FL)</a:t>
            </a:r>
            <a:endParaRPr lang="en-US">
              <a:solidFill>
                <a:schemeClr val="accent3">
                  <a:lumMod val="25000"/>
                </a:schemeClr>
              </a:solidFill>
              <a:cs typeface="Calibri"/>
            </a:endParaRPr>
          </a:p>
          <a:p>
            <a:pPr marL="0" indent="0">
              <a:buNone/>
            </a:pPr>
            <a:r>
              <a:rPr lang="en-US" sz="1400" dirty="0">
                <a:ea typeface="+mn-lt"/>
                <a:cs typeface="+mn-lt"/>
                <a:hlinkClick r:id="rId3"/>
              </a:rPr>
              <a:t>https://github.com/Nana8182/Falcon9-success-rate-analysis-project/blob/main/Interactive%20visual%20Analysis%20and%20Dashboard/launch%20%20site%20location%20with%20Folium.ipynb</a:t>
            </a:r>
            <a:endParaRPr lang="en-US" sz="1400" dirty="0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dirty="0" smtClean="0"/>
              <a:t>17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32604" y="1351173"/>
            <a:ext cx="11154643" cy="496956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    We built an interactive dashboard with Plotly including: 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  <a:ea typeface="+mn-lt"/>
              <a:cs typeface="+mn-lt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Dropdown menu for selecting launch sites 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  <a:ea typeface="+mn-lt"/>
              <a:cs typeface="+mn-lt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Pie charts displaying success rate. </a:t>
            </a:r>
            <a:endParaRPr lang="en-US" sz="2200">
              <a:solidFill>
                <a:schemeClr val="accent3">
                  <a:lumMod val="25000"/>
                </a:schemeClr>
              </a:solidFill>
              <a:ea typeface="+mn-lt"/>
              <a:cs typeface="+mn-lt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Scatter chart displaying launch site, payload mass, success/failure 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Calibri"/>
              <a:ea typeface="+mn-lt"/>
              <a:cs typeface="+mn-lt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Range slider for selecting range of payload mass (kg). </a:t>
            </a:r>
            <a:endParaRPr lang="en-US">
              <a:solidFill>
                <a:schemeClr val="accent3">
                  <a:lumMod val="25000"/>
                </a:schemeClr>
              </a:solidFill>
              <a:latin typeface="Abadi"/>
              <a:ea typeface="+mn-lt"/>
              <a:cs typeface="+mn-lt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 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     For analyzing SpaceX launch records features: </a:t>
            </a:r>
            <a:endParaRPr lang="en-US" b="1" dirty="0">
              <a:solidFill>
                <a:schemeClr val="accent3">
                  <a:lumMod val="25000"/>
                </a:schemeClr>
              </a:solidFill>
              <a:latin typeface="Abadi"/>
              <a:ea typeface="+mn-lt"/>
              <a:cs typeface="+mn-lt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 site with largest successful launches. 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Calibri"/>
              <a:ea typeface="+mn-lt"/>
              <a:cs typeface="+mn-lt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site with highest launch success rate 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  <a:ea typeface="+mn-lt"/>
              <a:cs typeface="+mn-lt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 payload range(s) with highest launch success rate 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  <a:ea typeface="+mn-lt"/>
              <a:cs typeface="+mn-lt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 payload range(s) with lowest launch success rate 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Calibri"/>
              <a:ea typeface="+mn-lt"/>
              <a:cs typeface="+mn-lt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F9 Booster version (v1.0, v1.1, FT, B4, B5, etc.) with highest launch success rate.</a:t>
            </a:r>
            <a:endParaRPr lang="en-US">
              <a:solidFill>
                <a:schemeClr val="accent3">
                  <a:lumMod val="25000"/>
                </a:schemeClr>
              </a:solidFill>
              <a:latin typeface="Abadi"/>
              <a:cs typeface="Calibr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https://github.com/Nana8182/Falcon9-success-rate-analysis-project/blob/main/Interactive%20visual%20Analysis%20and%20Dashboard/spacex_dash_app.py</a:t>
            </a:r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       Build a Dashboard with Plotly Dash </a:t>
            </a:r>
          </a:p>
        </p:txBody>
      </p:sp>
      <p:pic>
        <p:nvPicPr>
          <p:cNvPr id="2" name="Graphic 1" descr="Statistics">
            <a:extLst>
              <a:ext uri="{FF2B5EF4-FFF2-40B4-BE49-F238E27FC236}">
                <a16:creationId xmlns:a16="http://schemas.microsoft.com/office/drawing/2014/main" id="{A44033CD-11F2-7A2B-ECCD-DBDDC4851C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7994" y="337673"/>
            <a:ext cx="749300" cy="74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dirty="0" smtClean="0"/>
              <a:t>18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6377" y="1825625"/>
            <a:ext cx="10507663" cy="448073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F3C30A-9B40-7E1D-B887-D4BD09BC52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378" y="1467561"/>
            <a:ext cx="10509848" cy="429668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12A8190-14FC-1504-A28E-78747183827B}"/>
              </a:ext>
            </a:extLst>
          </p:cNvPr>
          <p:cNvSpPr txBox="1"/>
          <p:nvPr/>
        </p:nvSpPr>
        <p:spPr>
          <a:xfrm>
            <a:off x="172528" y="5966297"/>
            <a:ext cx="1186437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>
                <a:ea typeface="+mn-lt"/>
                <a:cs typeface="+mn-lt"/>
                <a:hlinkClick r:id="rId4"/>
              </a:rPr>
              <a:t>https://github.com/Nana8182/Falcon9-success-rate-analysis-project/blob/main/Machine%20Learning%20Prediction.ipynb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0" y="1482307"/>
            <a:ext cx="3932238" cy="471736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CCAFS-SLC 40 is the most used launch site.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CCAFS-SLC 40 has most of failures , particularly in the early stage of Falcon9 project</a:t>
            </a:r>
            <a:endParaRPr lang="en-CA" sz="2200" dirty="0">
              <a:solidFill>
                <a:schemeClr val="accent3">
                  <a:lumMod val="25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5524E66-B6A1-0EA5-7FB0-656C788848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1888" y="1482395"/>
            <a:ext cx="7548111" cy="4712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359434" y="1710666"/>
            <a:ext cx="4018502" cy="463109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Given Falcon9 specifications, heavy payloads are sent to low/medium orbits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It looks like the percentage of failures is lower for heavy payload. </a:t>
            </a:r>
            <a:endParaRPr lang="en-CA" sz="2200">
              <a:solidFill>
                <a:schemeClr val="accent3">
                  <a:lumMod val="25000"/>
                </a:schemeClr>
              </a:solidFill>
              <a:latin typeface="Calibri"/>
              <a:ea typeface="+mn-lt"/>
              <a:cs typeface="+mn-lt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More information is needed for extracting some correlation: success rate v. payload/orbit </a:t>
            </a:r>
            <a:endParaRPr lang="en-CA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5765D97-C180-84A3-30DE-751C7EBF6D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8869" y="1545948"/>
            <a:ext cx="7159923" cy="4643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0" y="1665857"/>
            <a:ext cx="3932238" cy="458796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GTO sees the lowest success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rate. 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  <a:ea typeface="+mn-lt"/>
              <a:cs typeface="+mn-lt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SSO (polar low orbit) the highest one. 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  <a:ea typeface="+mn-lt"/>
              <a:cs typeface="+mn-lt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Success rate may strongly depend on both:  payload mass and orbit.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7" name="Picture 6" descr="A graph with green bars&#10;&#10;Description automatically generated">
            <a:extLst>
              <a:ext uri="{FF2B5EF4-FFF2-40B4-BE49-F238E27FC236}">
                <a16:creationId xmlns:a16="http://schemas.microsoft.com/office/drawing/2014/main" id="{4AA1D894-D8D1-685C-C610-E7FD65E317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5661" y="1659793"/>
            <a:ext cx="7260565" cy="4573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0" y="1710667"/>
            <a:ext cx="3932238" cy="455920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The number of flights for: GEO, SO, HEO, ESL-1, MEO is not significant for concluding about success rate. 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  <a:ea typeface="+mn-lt"/>
              <a:cs typeface="+mn-lt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It looks like GTO are higher risk missions, low orbits are lower risk. 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 descr="A graph with red and blue dots&#10;&#10;Description automatically generated">
            <a:extLst>
              <a:ext uri="{FF2B5EF4-FFF2-40B4-BE49-F238E27FC236}">
                <a16:creationId xmlns:a16="http://schemas.microsoft.com/office/drawing/2014/main" id="{782E7B9B-B18F-5983-D97F-F25A6930CC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3389" y="1708569"/>
            <a:ext cx="7511450" cy="4562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0" y="1626080"/>
            <a:ext cx="4061634" cy="4717360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Maximum success rate with: low orbit except (ISS) and low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Between 2000 and 7500 kg, success rate seems to be evenly distributed for GTO. 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  <a:ea typeface="+mn-lt"/>
              <a:cs typeface="+mn-lt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 Independently of payload mass, GTO is a risky “orbit” affecting missions success rate. Falcon 9 reliability improves over time, but there are still recent failed booster recovery after GTO launches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 descr="A graph with different colored dots&#10;&#10;Description automatically generated">
            <a:extLst>
              <a:ext uri="{FF2B5EF4-FFF2-40B4-BE49-F238E27FC236}">
                <a16:creationId xmlns:a16="http://schemas.microsoft.com/office/drawing/2014/main" id="{50B8C89E-02D7-1A23-B243-092EBEA929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8188" y="1627951"/>
            <a:ext cx="7619999" cy="4723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230038" y="1667534"/>
            <a:ext cx="3932238" cy="464547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Falcon 9 reliability significantly improves over time . 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Falcon9 average booster recovery success rate </a:t>
            </a:r>
            <a:r>
              <a:rPr lang="en-US" sz="2200" err="1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si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 66%.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  <a:ea typeface="+mn-lt"/>
              <a:cs typeface="+mn-lt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Success rate currently sufficient for SpaceX financial viability. 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DF90DB6-B2E1-56BB-24A4-0B81411712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9436" y="1597185"/>
            <a:ext cx="7389961" cy="4756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pic>
        <p:nvPicPr>
          <p:cNvPr id="2" name="Content Placeholder 1" descr="A screen shot of a computer&#10;&#10;Description automatically generated">
            <a:extLst>
              <a:ext uri="{FF2B5EF4-FFF2-40B4-BE49-F238E27FC236}">
                <a16:creationId xmlns:a16="http://schemas.microsoft.com/office/drawing/2014/main" id="{BC2E5ACC-3624-DCF0-E3D1-6FEBA0F6D4F7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768095" y="1628768"/>
            <a:ext cx="10682376" cy="4026183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BEC8C9C-5687-FA3E-EE53-E692FC5DFE9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775285" y="1598506"/>
            <a:ext cx="10926790" cy="4244859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pic>
        <p:nvPicPr>
          <p:cNvPr id="2" name="Content Placeholder 1" descr="A white box with text&#10;&#10;Description automatically generated">
            <a:extLst>
              <a:ext uri="{FF2B5EF4-FFF2-40B4-BE49-F238E27FC236}">
                <a16:creationId xmlns:a16="http://schemas.microsoft.com/office/drawing/2014/main" id="{3C1F265B-57B4-F66D-DA2B-C250390A7ACF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660265" y="1413092"/>
            <a:ext cx="10869283" cy="3278593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0E745E4-A0FC-CCAD-31C1-137BA424C5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453" y="1644716"/>
            <a:ext cx="10969924" cy="2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771998" y="1491652"/>
            <a:ext cx="10732114" cy="513745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 a market where there is very little amount of competition space X has revolutionized space exploration with their reusable rockets</a:t>
            </a:r>
            <a:endParaRPr lang="en-US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Falcon9 booster successful recovery depends on features such as: 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Courier New"/>
              <a:buChar char="o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orbit 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Courier New"/>
              <a:buChar char="o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payload mass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Courier New"/>
              <a:buChar char="o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booster versions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Courier New"/>
              <a:buChar char="o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Launching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Many different machine learning algorithms are used to predict the likely hood of Falcon9 booster recovery.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Based on these features, the best Machine Learning supervised classification model developed in this report, predicted booster recovery outcome with an accuracy close to 94%. 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FAD9858-D6C9-5CE7-DE10-C1C4419F2B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378" y="1601584"/>
            <a:ext cx="10869282" cy="2792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4D60F4D3-72B9-4BC3-630E-A56CB2E86C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096" y="1490492"/>
            <a:ext cx="11041809" cy="4926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pic>
        <p:nvPicPr>
          <p:cNvPr id="2" name="Picture 1" descr="A screen shot of a computer&#10;&#10;Description automatically generated">
            <a:extLst>
              <a:ext uri="{FF2B5EF4-FFF2-40B4-BE49-F238E27FC236}">
                <a16:creationId xmlns:a16="http://schemas.microsoft.com/office/drawing/2014/main" id="{BC36E9BF-40C3-00C6-4F26-77026041CA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113" y="1586487"/>
            <a:ext cx="10668000" cy="2908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65C80172-DF0E-0F55-4311-1246473AE5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378" y="1565377"/>
            <a:ext cx="10768640" cy="4891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34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BF67860E-9DA5-3AF3-3381-E086C4196D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868" y="1639684"/>
            <a:ext cx="10754264" cy="2715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4A642FC3-9A90-E5C3-C659-9DD2B07673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982" y="1716540"/>
            <a:ext cx="10797395" cy="283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IBM Plex Mono SemiBold"/>
              </a:rPr>
              <a:t>SpaceX: All launch sites</a:t>
            </a:r>
            <a:endParaRPr lang="en-US" dirty="0"/>
          </a:p>
        </p:txBody>
      </p:sp>
      <p:pic>
        <p:nvPicPr>
          <p:cNvPr id="7" name="Picture 6" descr="A map of the united states&#10;&#10;Description automatically generated">
            <a:extLst>
              <a:ext uri="{FF2B5EF4-FFF2-40B4-BE49-F238E27FC236}">
                <a16:creationId xmlns:a16="http://schemas.microsoft.com/office/drawing/2014/main" id="{9BF0AFFE-4B78-1E8D-57E1-6112BDE334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975" y="1536760"/>
            <a:ext cx="10791825" cy="481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38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latin typeface="system-ui"/>
              </a:rPr>
              <a:t>success/failed launches for each site on the map</a:t>
            </a:r>
            <a:endParaRPr lang="en-US" dirty="0"/>
          </a:p>
        </p:txBody>
      </p:sp>
      <p:pic>
        <p:nvPicPr>
          <p:cNvPr id="4" name="Picture 3" descr="A map of the united states&#10;&#10;Description automatically generated">
            <a:extLst>
              <a:ext uri="{FF2B5EF4-FFF2-40B4-BE49-F238E27FC236}">
                <a16:creationId xmlns:a16="http://schemas.microsoft.com/office/drawing/2014/main" id="{CD01A348-67F3-59E6-4C47-3E63D5DE68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887" y="1812682"/>
            <a:ext cx="10524225" cy="4713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121707"/>
            <a:ext cx="11004430" cy="9659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sz="2800" dirty="0">
                <a:solidFill>
                  <a:srgbClr val="0B49CB"/>
                </a:solidFill>
                <a:latin typeface="IBM Plex Mono SemiBold"/>
              </a:rPr>
              <a:t>Distances between a launch site to its proximities</a:t>
            </a:r>
            <a:endParaRPr lang="en-US" sz="2800" dirty="0"/>
          </a:p>
        </p:txBody>
      </p:sp>
      <p:pic>
        <p:nvPicPr>
          <p:cNvPr id="2" name="Picture 1" descr="A map of the world&#10;&#10;Description automatically generated">
            <a:extLst>
              <a:ext uri="{FF2B5EF4-FFF2-40B4-BE49-F238E27FC236}">
                <a16:creationId xmlns:a16="http://schemas.microsoft.com/office/drawing/2014/main" id="{41CF5D61-A8C7-27D7-010F-9ABFBAE54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868" y="1539512"/>
            <a:ext cx="10797396" cy="4886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337C74B-3B67-0B05-4050-261426C576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8590" y="1577197"/>
            <a:ext cx="10662248" cy="5024247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Font typeface="Wingdings" panose="05040102010807070707" pitchFamily="18" charset="2"/>
              <a:buChar char="§"/>
            </a:pPr>
            <a:endParaRPr lang="en-US" dirty="0">
              <a:ea typeface="+mn-lt"/>
              <a:cs typeface="+mn-lt"/>
            </a:endParaRPr>
          </a:p>
          <a:p>
            <a:pPr>
              <a:buClr>
                <a:srgbClr val="FFFFFF"/>
              </a:buClr>
              <a:buFont typeface="Wingdings" panose="05040102010807070707" pitchFamily="18" charset="2"/>
              <a:buChar char="§"/>
            </a:pPr>
            <a:r>
              <a:rPr lang="en-US" sz="2000" dirty="0">
                <a:latin typeface="Abadi"/>
                <a:ea typeface="+mn-lt"/>
                <a:cs typeface="+mn-lt"/>
              </a:rPr>
              <a:t>In the 1970s and 1980s, non-military commercial satellites began to be launched in large numbers.</a:t>
            </a:r>
            <a:endParaRPr lang="en-US" sz="2000">
              <a:latin typeface="Calibri" panose="020F0502020204030204"/>
              <a:ea typeface="+mn-lt"/>
              <a:cs typeface="+mn-lt"/>
            </a:endParaRPr>
          </a:p>
          <a:p>
            <a:pPr>
              <a:buClr>
                <a:srgbClr val="FFFFFF"/>
              </a:buClr>
              <a:buFont typeface="Wingdings" panose="05040102010807070707" pitchFamily="18" charset="2"/>
              <a:buChar char="§"/>
            </a:pPr>
            <a:r>
              <a:rPr lang="en-US" sz="2000" dirty="0">
                <a:latin typeface="Abadi"/>
                <a:ea typeface="+mn-lt"/>
                <a:cs typeface="+mn-lt"/>
              </a:rPr>
              <a:t>From 2000 to 2017, Ariane 5 (ESA - Arianespace) dominated the market with: lower cost, high payload mass, reliability. </a:t>
            </a:r>
            <a:endParaRPr lang="en-US" sz="2000">
              <a:latin typeface="Abadi"/>
            </a:endParaRPr>
          </a:p>
          <a:p>
            <a:pPr>
              <a:buClr>
                <a:srgbClr val="FFFFFF"/>
              </a:buClr>
              <a:buFont typeface="Wingdings" panose="05040102010807070707" pitchFamily="18" charset="2"/>
              <a:buChar char="§"/>
            </a:pPr>
            <a:r>
              <a:rPr lang="en-US" sz="2000" dirty="0">
                <a:latin typeface="Abadi"/>
                <a:ea typeface="+mn-lt"/>
                <a:cs typeface="+mn-lt"/>
              </a:rPr>
              <a:t>In terms of cost, China, India, Russia are tough competitors with less reliable classic launchers like </a:t>
            </a:r>
            <a:r>
              <a:rPr lang="en-US" sz="2000" err="1">
                <a:latin typeface="Abadi"/>
                <a:ea typeface="+mn-lt"/>
                <a:cs typeface="+mn-lt"/>
              </a:rPr>
              <a:t>LongMarch</a:t>
            </a:r>
            <a:r>
              <a:rPr lang="en-US" sz="2000" dirty="0">
                <a:latin typeface="Abadi"/>
                <a:ea typeface="+mn-lt"/>
                <a:cs typeface="+mn-lt"/>
              </a:rPr>
              <a:t>, Proton, Soyuz-2, PSLV. New players like </a:t>
            </a:r>
            <a:r>
              <a:rPr lang="en-US" sz="2000" err="1">
                <a:latin typeface="Abadi"/>
                <a:ea typeface="+mn-lt"/>
                <a:cs typeface="+mn-lt"/>
              </a:rPr>
              <a:t>BlueHorizon</a:t>
            </a:r>
            <a:r>
              <a:rPr lang="en-US" sz="2000" dirty="0">
                <a:latin typeface="Abadi"/>
                <a:ea typeface="+mn-lt"/>
                <a:cs typeface="+mn-lt"/>
              </a:rPr>
              <a:t> are still in early stage. </a:t>
            </a:r>
          </a:p>
          <a:p>
            <a:pPr>
              <a:buClr>
                <a:srgbClr val="FFFFFF"/>
              </a:buClr>
              <a:buFont typeface="Wingdings" panose="05040102010807070707" pitchFamily="18" charset="2"/>
              <a:buChar char="§"/>
            </a:pPr>
            <a:r>
              <a:rPr lang="en-US" sz="2000" dirty="0">
                <a:latin typeface="Abadi"/>
                <a:ea typeface="+mn-lt"/>
                <a:cs typeface="+mn-lt"/>
              </a:rPr>
              <a:t>Since 2017, SpaceX Falcon9/Falcon9 </a:t>
            </a:r>
            <a:r>
              <a:rPr lang="en-US" sz="2000" err="1">
                <a:latin typeface="Abadi"/>
                <a:ea typeface="+mn-lt"/>
                <a:cs typeface="+mn-lt"/>
              </a:rPr>
              <a:t>Heavt</a:t>
            </a:r>
            <a:r>
              <a:rPr lang="en-US" sz="2000" dirty="0">
                <a:latin typeface="Abadi"/>
                <a:ea typeface="+mn-lt"/>
                <a:cs typeface="+mn-lt"/>
              </a:rPr>
              <a:t> is increasingly dominating the market with better  cost per kg thanks to the reusable booster concept. </a:t>
            </a:r>
          </a:p>
          <a:p>
            <a:pPr>
              <a:buClr>
                <a:srgbClr val="FFFFFF"/>
              </a:buClr>
              <a:buFont typeface="Wingdings" panose="05040102010807070707" pitchFamily="18" charset="2"/>
              <a:buChar char="§"/>
            </a:pPr>
            <a:r>
              <a:rPr lang="en-US" sz="2000" dirty="0">
                <a:latin typeface="Abadi"/>
                <a:ea typeface="+mn-lt"/>
                <a:cs typeface="+mn-lt"/>
              </a:rPr>
              <a:t>Competition may heat up again with the advent of Ariane 6 and SpaceX Starship. </a:t>
            </a:r>
            <a:endParaRPr lang="en-US" sz="2000" dirty="0">
              <a:latin typeface="Abadi"/>
            </a:endParaRPr>
          </a:p>
          <a:p>
            <a:pPr>
              <a:buClr>
                <a:srgbClr val="FFFFFF"/>
              </a:buClr>
              <a:buFont typeface="Wingdings" panose="05040102010807070707" pitchFamily="18" charset="2"/>
              <a:buChar char="§"/>
            </a:pPr>
            <a:endParaRPr lang="en-US" dirty="0">
              <a:latin typeface="Abadi"/>
            </a:endParaRPr>
          </a:p>
          <a:p>
            <a:pPr>
              <a:buClr>
                <a:srgbClr val="FFFFFF"/>
              </a:buClr>
              <a:buFont typeface="Wingdings" panose="05040102010807070707" pitchFamily="18" charset="2"/>
              <a:buChar char="§"/>
            </a:pPr>
            <a:endParaRPr lang="en-US" dirty="0">
              <a:cs typeface="Calibri"/>
            </a:endParaRPr>
          </a:p>
          <a:p>
            <a:pPr>
              <a:buClr>
                <a:srgbClr val="FFFFFF"/>
              </a:buClr>
              <a:buFont typeface="Wingdings" panose="05040102010807070707" pitchFamily="18" charset="2"/>
              <a:buChar char="§"/>
            </a:pPr>
            <a:endParaRPr lang="en-US" dirty="0">
              <a:cs typeface="Calibri"/>
            </a:endParaRPr>
          </a:p>
          <a:p>
            <a:pPr>
              <a:buClr>
                <a:srgbClr val="FFFFFF"/>
              </a:buClr>
              <a:buFont typeface="Wingdings" panose="05040102010807070707" pitchFamily="18" charset="2"/>
              <a:buChar char="§"/>
            </a:pPr>
            <a:endParaRPr lang="en-US" dirty="0">
              <a:cs typeface="Calibri"/>
            </a:endParaRPr>
          </a:p>
          <a:p>
            <a:pPr>
              <a:buClr>
                <a:srgbClr val="FFFFFF"/>
              </a:buClr>
              <a:buFont typeface="Wingdings" panose="05040102010807070707" pitchFamily="18" charset="2"/>
              <a:buChar char="§"/>
            </a:pPr>
            <a:endParaRPr lang="en-US" dirty="0">
              <a:cs typeface="Calibri"/>
            </a:endParaRPr>
          </a:p>
          <a:p>
            <a:pPr>
              <a:buClr>
                <a:srgbClr val="FFFFFF"/>
              </a:buClr>
              <a:buFont typeface="Wingdings" panose="05040102010807070707" pitchFamily="18" charset="2"/>
              <a:buChar char="§"/>
            </a:pPr>
            <a:endParaRPr lang="en-US" dirty="0">
              <a:cs typeface="Calibri"/>
            </a:endParaRPr>
          </a:p>
          <a:p>
            <a:pPr>
              <a:buClr>
                <a:srgbClr val="FFFFFF"/>
              </a:buClr>
              <a:buFont typeface="Wingdings" panose="05040102010807070707" pitchFamily="18" charset="2"/>
              <a:buChar char="§"/>
            </a:pPr>
            <a:endParaRPr lang="en-US" dirty="0">
              <a:cs typeface="Calibri"/>
            </a:endParaRPr>
          </a:p>
          <a:p>
            <a:pPr>
              <a:buClr>
                <a:srgbClr val="FFFFFF"/>
              </a:buClr>
              <a:buFont typeface="Wingdings" panose="05040102010807070707" pitchFamily="18" charset="2"/>
              <a:buChar char="§"/>
            </a:pPr>
            <a:endParaRPr lang="en-US" dirty="0">
              <a:cs typeface="Calibri"/>
            </a:endParaRPr>
          </a:p>
          <a:p>
            <a:pPr>
              <a:buClr>
                <a:srgbClr val="FFFFFF"/>
              </a:buClr>
              <a:buFont typeface="Wingdings" panose="05040102010807070707" pitchFamily="18" charset="2"/>
              <a:buChar char="§"/>
            </a:pPr>
            <a:endParaRPr lang="en-US" dirty="0">
              <a:cs typeface="Calibri"/>
            </a:endParaRPr>
          </a:p>
          <a:p>
            <a:pPr>
              <a:buClr>
                <a:srgbClr val="FFFFFF"/>
              </a:buClr>
              <a:buFont typeface="Wingdings" panose="05040102010807070707" pitchFamily="18" charset="2"/>
              <a:buChar char="§"/>
            </a:pPr>
            <a:endParaRPr lang="en-US" dirty="0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success launch by all sites</a:t>
            </a:r>
          </a:p>
        </p:txBody>
      </p:sp>
      <p:pic>
        <p:nvPicPr>
          <p:cNvPr id="2" name="Picture 1" descr="A pie chart with numbers and a red circle&#10;&#10;Description automatically generated">
            <a:extLst>
              <a:ext uri="{FF2B5EF4-FFF2-40B4-BE49-F238E27FC236}">
                <a16:creationId xmlns:a16="http://schemas.microsoft.com/office/drawing/2014/main" id="{79884360-7031-10D7-579C-2B6EBFB789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377" y="1323149"/>
            <a:ext cx="11271848" cy="5304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42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410578" y="394877"/>
            <a:ext cx="11579523" cy="8365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IBM Plex Mono SemiBold"/>
              </a:rPr>
              <a:t>SpaceX Falcon9 Launch site with highest launch success ratio</a:t>
            </a:r>
            <a:endParaRPr lang="en-US" dirty="0"/>
          </a:p>
        </p:txBody>
      </p:sp>
      <p:pic>
        <p:nvPicPr>
          <p:cNvPr id="2" name="Picture 1" descr="A screenshot of a graph&#10;&#10;Description automatically generated">
            <a:extLst>
              <a:ext uri="{FF2B5EF4-FFF2-40B4-BE49-F238E27FC236}">
                <a16:creationId xmlns:a16="http://schemas.microsoft.com/office/drawing/2014/main" id="{83A64AD2-68FB-037E-32CA-43E2C5C90E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075" y="1255517"/>
            <a:ext cx="11156830" cy="5094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IBM Plex Mono SemiBold"/>
              </a:rPr>
              <a:t>Launch outcome v. Payload mass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7F24D0B-05B4-8EC3-D549-1D62A5180B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831" y="1337324"/>
            <a:ext cx="10797396" cy="5002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7517A47C-B2E5-4B79-8061-D74B1311A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2" name="Freeform: Shape 21">
            <a:extLst>
              <a:ext uri="{FF2B5EF4-FFF2-40B4-BE49-F238E27FC236}">
                <a16:creationId xmlns:a16="http://schemas.microsoft.com/office/drawing/2014/main" id="{C505E780-2083-4CB5-A42A-5E0E2908EC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818889" cy="6858000"/>
          </a:xfrm>
          <a:custGeom>
            <a:avLst/>
            <a:gdLst>
              <a:gd name="connsiteX0" fmla="*/ 0 w 4818889"/>
              <a:gd name="connsiteY0" fmla="*/ 0 h 6858000"/>
              <a:gd name="connsiteX1" fmla="*/ 3605911 w 4818889"/>
              <a:gd name="connsiteY1" fmla="*/ 0 h 6858000"/>
              <a:gd name="connsiteX2" fmla="*/ 3668894 w 4818889"/>
              <a:gd name="connsiteY2" fmla="*/ 69271 h 6858000"/>
              <a:gd name="connsiteX3" fmla="*/ 4818889 w 4818889"/>
              <a:gd name="connsiteY3" fmla="*/ 3429000 h 6858000"/>
              <a:gd name="connsiteX4" fmla="*/ 3668894 w 4818889"/>
              <a:gd name="connsiteY4" fmla="*/ 6788730 h 6858000"/>
              <a:gd name="connsiteX5" fmla="*/ 3605911 w 4818889"/>
              <a:gd name="connsiteY5" fmla="*/ 6858000 h 6858000"/>
              <a:gd name="connsiteX6" fmla="*/ 0 w 481888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8889" h="6858000">
                <a:moveTo>
                  <a:pt x="0" y="0"/>
                </a:moveTo>
                <a:lnTo>
                  <a:pt x="3605911" y="0"/>
                </a:lnTo>
                <a:lnTo>
                  <a:pt x="3668894" y="69271"/>
                </a:lnTo>
                <a:cubicBezTo>
                  <a:pt x="4379420" y="929100"/>
                  <a:pt x="4818889" y="2116944"/>
                  <a:pt x="4818889" y="3429000"/>
                </a:cubicBezTo>
                <a:cubicBezTo>
                  <a:pt x="4818889" y="4741056"/>
                  <a:pt x="4379420" y="5928900"/>
                  <a:pt x="3668894" y="6788730"/>
                </a:cubicBezTo>
                <a:lnTo>
                  <a:pt x="3605911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3" name="Freeform: Shape 22">
            <a:extLst>
              <a:ext uri="{FF2B5EF4-FFF2-40B4-BE49-F238E27FC236}">
                <a16:creationId xmlns:a16="http://schemas.microsoft.com/office/drawing/2014/main" id="{D2C0AE1C-0118-41AE-8A10-7CDCBF10E9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811477" cy="6858000"/>
          </a:xfrm>
          <a:custGeom>
            <a:avLst/>
            <a:gdLst>
              <a:gd name="connsiteX0" fmla="*/ 0 w 4811477"/>
              <a:gd name="connsiteY0" fmla="*/ 0 h 6858000"/>
              <a:gd name="connsiteX1" fmla="*/ 3598499 w 4811477"/>
              <a:gd name="connsiteY1" fmla="*/ 0 h 6858000"/>
              <a:gd name="connsiteX2" fmla="*/ 3661482 w 4811477"/>
              <a:gd name="connsiteY2" fmla="*/ 69271 h 6858000"/>
              <a:gd name="connsiteX3" fmla="*/ 4811477 w 4811477"/>
              <a:gd name="connsiteY3" fmla="*/ 3429000 h 6858000"/>
              <a:gd name="connsiteX4" fmla="*/ 3661482 w 4811477"/>
              <a:gd name="connsiteY4" fmla="*/ 6788730 h 6858000"/>
              <a:gd name="connsiteX5" fmla="*/ 3598499 w 4811477"/>
              <a:gd name="connsiteY5" fmla="*/ 6858000 h 6858000"/>
              <a:gd name="connsiteX6" fmla="*/ 0 w 481147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1477" h="6858000">
                <a:moveTo>
                  <a:pt x="0" y="0"/>
                </a:moveTo>
                <a:lnTo>
                  <a:pt x="3598499" y="0"/>
                </a:lnTo>
                <a:lnTo>
                  <a:pt x="3661482" y="69271"/>
                </a:lnTo>
                <a:cubicBezTo>
                  <a:pt x="4372008" y="929100"/>
                  <a:pt x="4811477" y="2116944"/>
                  <a:pt x="4811477" y="3429000"/>
                </a:cubicBezTo>
                <a:cubicBezTo>
                  <a:pt x="4811477" y="4741056"/>
                  <a:pt x="4372008" y="5928900"/>
                  <a:pt x="3661482" y="6788730"/>
                </a:cubicBezTo>
                <a:lnTo>
                  <a:pt x="359849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621792" y="1161288"/>
            <a:ext cx="3602736" cy="45262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Classification Accuracy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63EEC44-1BA3-44ED-81FC-A644B04B2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081528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/>
          </p:cNvSpPr>
          <p:nvPr/>
        </p:nvSpPr>
        <p:spPr>
          <a:xfrm>
            <a:off x="10017215" y="4720674"/>
            <a:ext cx="1650529" cy="219688"/>
          </a:xfrm>
          <a:prstGeom prst="rect">
            <a:avLst/>
          </a:prstGeom>
        </p:spPr>
        <p:txBody>
          <a:bodyPr/>
          <a:lstStyle/>
          <a:p>
            <a:pPr defTabSz="548640">
              <a:spcAft>
                <a:spcPts val="600"/>
              </a:spcAft>
            </a:pPr>
            <a:fld id="{5075537C-CA84-1446-933C-8E9D027F9201}" type="slidenum">
              <a:rPr lang="en-US" sz="108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pPr defTabSz="548640">
                <a:spcAft>
                  <a:spcPts val="600"/>
                </a:spcAft>
              </a:pPr>
              <a:t>45</a:t>
            </a:fld>
            <a:endParaRPr lang="en-US"/>
          </a:p>
        </p:txBody>
      </p:sp>
      <p:pic>
        <p:nvPicPr>
          <p:cNvPr id="2" name="Picture 1" descr="A screenshot of a graph&#10;&#10;Description automatically generated">
            <a:extLst>
              <a:ext uri="{FF2B5EF4-FFF2-40B4-BE49-F238E27FC236}">
                <a16:creationId xmlns:a16="http://schemas.microsoft.com/office/drawing/2014/main" id="{0F4A7ACA-91AA-8102-418C-937643D07F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9069" y="690330"/>
            <a:ext cx="7171516" cy="425181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1F2CDFF-1AE6-9090-8C03-6D8C5877963A}"/>
              </a:ext>
            </a:extLst>
          </p:cNvPr>
          <p:cNvSpPr txBox="1"/>
          <p:nvPr/>
        </p:nvSpPr>
        <p:spPr>
          <a:xfrm>
            <a:off x="4980185" y="5633178"/>
            <a:ext cx="5437845" cy="5355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05740" indent="-205740" defTabSz="548640">
              <a:spcAft>
                <a:spcPts val="600"/>
              </a:spcAft>
              <a:buFont typeface="Arial"/>
              <a:buChar char="•"/>
            </a:pPr>
            <a:r>
              <a:rPr lang="en-US" sz="1440" kern="1200">
                <a:solidFill>
                  <a:schemeClr val="tx1"/>
                </a:solidFill>
                <a:latin typeface="+mn-lt"/>
                <a:ea typeface="+mn-ea"/>
                <a:cs typeface="Calibri"/>
              </a:rPr>
              <a:t>As we can see Decision trees have the highest accuracy out of the four Algorithms used</a:t>
            </a:r>
            <a:endParaRPr lang="en-US" sz="24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660041" y="2767106"/>
            <a:ext cx="2880828" cy="307190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Confusion Matrix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78A1C89-E06E-DDBE-F063-0AC08A7F24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2995" y="214674"/>
            <a:ext cx="7340766" cy="520657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19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46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47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0" y="1371631"/>
            <a:ext cx="12186818" cy="517084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We defined success as a successful recovery process of Falcon9 booster. </a:t>
            </a:r>
            <a:endParaRPr lang="en-US" dirty="0">
              <a:solidFill>
                <a:schemeClr val="accent3">
                  <a:lumMod val="25000"/>
                </a:schemeClr>
              </a:solidFill>
              <a:ea typeface="+mn-lt"/>
              <a:cs typeface="+mn-lt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From Falcon 9 and Wiki we imported data and developed tools for investigating factors driving successful booster recovery: Payload, Orbit, Booster version, Launching sites… </a:t>
            </a:r>
            <a:endParaRPr lang="en-US">
              <a:solidFill>
                <a:schemeClr val="accent3">
                  <a:lumMod val="25000"/>
                </a:schemeClr>
              </a:solidFill>
              <a:ea typeface="+mn-lt"/>
              <a:cs typeface="+mn-lt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Based on these features, we selected a supervised classification model capable of predicting launch outcome with a 94% accuracy. Falcon9 booster recovery process is more risky than a classic launcher, but its success rate: increases overtime and  at 66%, it is sufficient for maintaining a competitive cost per kg compared with classic Ariane5 /Ariane 6. </a:t>
            </a:r>
            <a:endParaRPr lang="en-US">
              <a:solidFill>
                <a:schemeClr val="accent3">
                  <a:lumMod val="25000"/>
                </a:schemeClr>
              </a:solidFill>
              <a:ea typeface="+mn-lt"/>
              <a:cs typeface="+mn-lt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SpaceX GEO/GTO flights are more risky. </a:t>
            </a:r>
            <a:endParaRPr lang="en-US" dirty="0">
              <a:solidFill>
                <a:schemeClr val="accent3">
                  <a:lumMod val="25000"/>
                </a:schemeClr>
              </a:solidFill>
              <a:ea typeface="+mn-lt"/>
              <a:cs typeface="+mn-lt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Failure could be linked to energy deployed at lift-off, vibrations damaging of electronics, control systems of the booster. </a:t>
            </a:r>
            <a:endParaRPr lang="en-US">
              <a:solidFill>
                <a:schemeClr val="accent3">
                  <a:lumMod val="25000"/>
                </a:schemeClr>
              </a:solidFill>
              <a:ea typeface="+mn-lt"/>
              <a:cs typeface="+mn-lt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ESA/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ArianeEspace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, Soyuz have an advantage in terms of launch site, on the equator: less energy is required for GTO/GEO flights. </a:t>
            </a:r>
            <a:endParaRPr lang="en-US">
              <a:solidFill>
                <a:schemeClr val="accent3">
                  <a:lumMod val="25000"/>
                </a:schemeClr>
              </a:solidFill>
              <a:ea typeface="+mn-lt"/>
              <a:cs typeface="+mn-lt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SpaceX could improve GEO/GTO flights success with a concept like “Sea Launch” close to the equator. Recent successes with FT boosters landing on “drone ship”, bodes well for such a solution. </a:t>
            </a:r>
            <a:endParaRPr lang="en-US">
              <a:solidFill>
                <a:schemeClr val="accent3">
                  <a:lumMod val="25000"/>
                </a:schemeClr>
              </a:solidFill>
              <a:ea typeface="+mn-lt"/>
              <a:cs typeface="+mn-lt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Even with recent recovery failure for GTO/GEO, SpaceX will maintain a sufficient lead in terms of cost per kg. vs Ariane5 and the new Ariane 6. Starship may well crush further the competition if similar success rate is achieved</a:t>
            </a:r>
            <a:endParaRPr lang="en-US">
              <a:solidFill>
                <a:schemeClr val="accent3">
                  <a:lumMod val="25000"/>
                </a:schemeClr>
              </a:solidFill>
              <a:cs typeface="Calibri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48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618227" y="1600171"/>
            <a:ext cx="11349485" cy="475390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1"/>
                </a:solidFill>
                <a:ea typeface="+mn-lt"/>
                <a:cs typeface="+mn-l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https://github.com/Nana8182/Falcon9-success-rate-analysis-project/tree/main</a:t>
            </a:r>
            <a:endParaRPr lang="en-US" sz="1400">
              <a:solidFill>
                <a:schemeClr val="accent1"/>
              </a:solidFill>
              <a:ea typeface="+mn-lt"/>
              <a:cs typeface="+mn-lt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1"/>
                </a:solidFill>
                <a:ea typeface="+mn-lt"/>
                <a:cs typeface="+mn-lt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https://github.com/Nana8182/Falcon9-success-rate-analysis-project/blob/main/Data%20Collection/data%20collection%20using%20api.ipynb</a:t>
            </a:r>
            <a:endParaRPr lang="en-US" sz="1400">
              <a:solidFill>
                <a:schemeClr val="accent1"/>
              </a:solidFill>
              <a:ea typeface="+mn-lt"/>
              <a:cs typeface="+mn-lt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1"/>
                </a:solidFill>
                <a:ea typeface="+mn-lt"/>
                <a:cs typeface="+mn-lt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https://github.com/Nana8182/Falcon9-success-rate-analysis-project/blob/main/Data%20Collection/webscraping.ipynb</a:t>
            </a:r>
            <a:endParaRPr lang="en-US" sz="1400">
              <a:solidFill>
                <a:schemeClr val="accent1"/>
              </a:solidFill>
              <a:ea typeface="+mn-lt"/>
              <a:cs typeface="+mn-lt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1"/>
                </a:solidFill>
                <a:ea typeface="+mn-lt"/>
                <a:cs typeface="+mn-lt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https://github.com/Nana8182/Falcon9-success-rate-analysis-project/blob/main/Data%20wrangling.ipynb</a:t>
            </a:r>
            <a:endParaRPr lang="en-US" sz="1400">
              <a:solidFill>
                <a:schemeClr val="accent1"/>
              </a:solidFill>
              <a:ea typeface="+mn-lt"/>
              <a:cs typeface="+mn-lt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1"/>
                </a:solidFill>
                <a:ea typeface="+mn-lt"/>
                <a:cs typeface="+mn-lt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https://github.com/Nana8182/Falcon9-success-rate-analysis-project/blob/main/Explanatory%20Data%20Analysis/eda%20data%20visualization.ipynb</a:t>
            </a:r>
            <a:endParaRPr lang="en-US" sz="1400">
              <a:solidFill>
                <a:schemeClr val="accent1"/>
              </a:solidFill>
              <a:ea typeface="+mn-lt"/>
              <a:cs typeface="+mn-lt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1"/>
                </a:solidFill>
                <a:ea typeface="+mn-lt"/>
                <a:cs typeface="+mn-lt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https://github.com/Nana8182/Falcon9-success-rate-analysis-project/blob/main/Explanatory%20Data%20Analysis/eda%20sql%20sqllite.ipynb</a:t>
            </a:r>
            <a:endParaRPr lang="en-US" sz="1400">
              <a:solidFill>
                <a:schemeClr val="accent1"/>
              </a:solidFill>
              <a:ea typeface="+mn-lt"/>
              <a:cs typeface="+mn-lt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1"/>
                </a:solidFill>
                <a:ea typeface="+mn-lt"/>
                <a:cs typeface="+mn-lt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https://github.com/Nana8182/Falcon9-success-rate-analysis-project/blob/main/Interactive%20visual%20Analysis%20and%20Dashboard/launch%20%20site%20location%20with%20Folium.ipynb</a:t>
            </a:r>
            <a:endParaRPr lang="en-US" sz="1400">
              <a:solidFill>
                <a:schemeClr val="accent1"/>
              </a:solidFill>
              <a:ea typeface="+mn-lt"/>
              <a:cs typeface="+mn-lt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1"/>
                </a:solidFill>
                <a:ea typeface="+mn-lt"/>
                <a:cs typeface="+mn-lt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https://github.com/Nana8182/Falcon9-success-rate-analysis-project/blob/main/Interactive%20visual%20Analysis%20and%20Dashboard/spacex_dash_app.py</a:t>
            </a:r>
            <a:endParaRPr lang="en-US" sz="1400">
              <a:solidFill>
                <a:schemeClr val="accent1"/>
              </a:solidFill>
              <a:ea typeface="+mn-lt"/>
              <a:cs typeface="+mn-lt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1"/>
                </a:solidFill>
                <a:ea typeface="+mn-lt"/>
                <a:cs typeface="+mn-lt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https://github.com/Nana8182/Falcon9-success-rate-analysis-project/blob/main/Machine%20Learning%20Prediction.ipynb</a:t>
            </a:r>
            <a:endParaRPr lang="en-US" sz="1400" dirty="0">
              <a:solidFill>
                <a:schemeClr val="accent1"/>
              </a:solidFill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700" dirty="0">
              <a:solidFill>
                <a:schemeClr val="accent3">
                  <a:lumMod val="25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IBM Plex Mono SemiBold"/>
              </a:rPr>
              <a:t>References and </a:t>
            </a:r>
            <a:r>
              <a:rPr lang="en-US" dirty="0" err="1">
                <a:solidFill>
                  <a:srgbClr val="0B49CB"/>
                </a:solidFill>
                <a:latin typeface="IBM Plex Mono SemiBold"/>
              </a:rPr>
              <a:t>Jupyter</a:t>
            </a:r>
            <a:r>
              <a:rPr lang="en-US" dirty="0">
                <a:solidFill>
                  <a:srgbClr val="0B49CB"/>
                </a:solidFill>
                <a:latin typeface="IBM Plex Mono SemiBold"/>
              </a:rPr>
              <a:t> Notebooks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F006A-681F-F8E9-5A06-EEC898868D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700" b="1" dirty="0">
                <a:solidFill>
                  <a:srgbClr val="0B49CB"/>
                </a:solidFill>
                <a:ea typeface="+mj-lt"/>
                <a:cs typeface="+mj-lt"/>
              </a:rPr>
              <a:t>Introduction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3271C0-0F0F-AE02-9B7A-44E2CAE172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10607"/>
            <a:ext cx="10501222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None/>
            </a:pPr>
            <a:r>
              <a:rPr lang="en-US" sz="2000" b="1" dirty="0">
                <a:ea typeface="+mn-lt"/>
                <a:cs typeface="+mn-lt"/>
              </a:rPr>
              <a:t>Falcon 9/Falcon9 heavy  v. Ariane 6</a:t>
            </a:r>
            <a:endParaRPr lang="en-US" sz="2000" b="1">
              <a:cs typeface="Calibri"/>
            </a:endParaRPr>
          </a:p>
          <a:p>
            <a:r>
              <a:rPr lang="en-US" sz="2000" dirty="0">
                <a:ea typeface="+mn-lt"/>
                <a:cs typeface="+mn-lt"/>
              </a:rPr>
              <a:t>Falcon9 / Falcon 9 Heavy can easily compete with new Ariane 6 (2 or 4 boosters) in terms of:</a:t>
            </a:r>
            <a:endParaRPr lang="en-US" sz="2000" dirty="0">
              <a:cs typeface="Calibri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600" dirty="0">
                <a:ea typeface="+mn-lt"/>
                <a:cs typeface="+mn-lt"/>
              </a:rPr>
              <a:t>Cost per kg</a:t>
            </a:r>
            <a:endParaRPr lang="en-US" sz="1600">
              <a:cs typeface="Calibri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600" dirty="0">
                <a:ea typeface="+mn-lt"/>
                <a:cs typeface="+mn-lt"/>
              </a:rPr>
              <a:t>Payload mass</a:t>
            </a:r>
            <a:endParaRPr lang="en-US" sz="1600">
              <a:cs typeface="Calibri"/>
            </a:endParaRPr>
          </a:p>
          <a:p>
            <a:r>
              <a:rPr lang="en-US" sz="2000" dirty="0">
                <a:ea typeface="+mn-lt"/>
                <a:cs typeface="+mn-lt"/>
              </a:rPr>
              <a:t>SpaceX Starship will further crush the competition in both domains. </a:t>
            </a:r>
            <a:endParaRPr lang="en-US" sz="2000">
              <a:ea typeface="+mn-lt"/>
              <a:cs typeface="+mn-lt"/>
            </a:endParaRPr>
          </a:p>
          <a:p>
            <a:r>
              <a:rPr lang="en-US" sz="2000" dirty="0">
                <a:ea typeface="+mn-lt"/>
                <a:cs typeface="+mn-lt"/>
              </a:rPr>
              <a:t>Falcon9 and Starship costs are way lower due to reuse of boosters </a:t>
            </a:r>
            <a:endParaRPr lang="en-US" sz="2000">
              <a:cs typeface="Calibri"/>
            </a:endParaRPr>
          </a:p>
          <a:p>
            <a:r>
              <a:rPr lang="en-US" sz="2000" dirty="0">
                <a:ea typeface="+mn-lt"/>
                <a:cs typeface="+mn-lt"/>
              </a:rPr>
              <a:t>Ariane-6 will be a classic launcher for reliability purposes</a:t>
            </a:r>
            <a:endParaRPr lang="en-US" sz="2000">
              <a:cs typeface="Calibri"/>
            </a:endParaRPr>
          </a:p>
          <a:p>
            <a:r>
              <a:rPr lang="en-US" sz="2000" dirty="0">
                <a:ea typeface="+mn-lt"/>
                <a:cs typeface="+mn-lt"/>
              </a:rPr>
              <a:t>Falcon9 reliability can’t compete with Ariane-5G record</a:t>
            </a:r>
            <a:endParaRPr lang="en-US" sz="2000">
              <a:cs typeface="Calibri"/>
            </a:endParaRPr>
          </a:p>
          <a:p>
            <a:r>
              <a:rPr lang="en-US" sz="2000" dirty="0">
                <a:ea typeface="+mn-lt"/>
                <a:cs typeface="+mn-lt"/>
              </a:rPr>
              <a:t>Falcon9 booster recovery success rate is still an issue.</a:t>
            </a:r>
            <a:endParaRPr lang="en-US" sz="2000">
              <a:cs typeface="Calibri"/>
            </a:endParaRPr>
          </a:p>
          <a:p>
            <a:endParaRPr lang="en-US" sz="37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494227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528F6A-B010-1C69-52F8-8A7D57823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700" b="1" dirty="0">
                <a:solidFill>
                  <a:srgbClr val="0B49CB"/>
                </a:solidFill>
                <a:ea typeface="+mj-lt"/>
                <a:cs typeface="+mj-lt"/>
              </a:rPr>
              <a:t>Introduction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810C711-7198-B71F-CCE5-DD7B182F46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19055" y="2152366"/>
            <a:ext cx="4832948" cy="4014157"/>
          </a:xfrm>
        </p:spPr>
      </p:pic>
      <p:pic>
        <p:nvPicPr>
          <p:cNvPr id="5" name="Picture 4" descr="A rocket launching from a launch pad">
            <a:extLst>
              <a:ext uri="{FF2B5EF4-FFF2-40B4-BE49-F238E27FC236}">
                <a16:creationId xmlns:a16="http://schemas.microsoft.com/office/drawing/2014/main" id="{4C9C65F9-39F1-E427-2246-E49B851C77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684" y="2147709"/>
            <a:ext cx="5474177" cy="4000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0539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4881198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IBM Plex Mono Text"/>
              </a:rPr>
              <a:t>1. Data collection from open Data base and Wikipedia (Falcon9, Ariane-5). 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>
                <a:solidFill>
                  <a:schemeClr val="accent3">
                    <a:lumMod val="25000"/>
                  </a:schemeClr>
                </a:solidFill>
                <a:latin typeface="IBM Plex Mono Text"/>
              </a:rPr>
              <a:t>2. Data wrangling. 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IBM Plex Mono Text"/>
              </a:rPr>
              <a:t>3. Exploratory data analysis using SQL query and visualization of correlation between parameters. </a:t>
            </a:r>
            <a:endParaRPr lang="en-US">
              <a:solidFill>
                <a:schemeClr val="accent3">
                  <a:lumMod val="25000"/>
                </a:schemeClr>
              </a:solidFill>
            </a:endParaRPr>
          </a:p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IBM Plex Mono Text"/>
              </a:rPr>
              <a:t>4. Visual analytics: launch sites with Folium, success rates with </a:t>
            </a:r>
            <a:r>
              <a:rPr lang="en-US" sz="8800" err="1">
                <a:solidFill>
                  <a:schemeClr val="accent3">
                    <a:lumMod val="25000"/>
                  </a:schemeClr>
                </a:solidFill>
                <a:latin typeface="IBM Plex Mono Text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IBM Plex Mono Text"/>
              </a:rPr>
              <a:t> Dash. </a:t>
            </a:r>
            <a:endParaRPr lang="en-US">
              <a:solidFill>
                <a:schemeClr val="accent3">
                  <a:lumMod val="25000"/>
                </a:schemeClr>
              </a:solidFill>
            </a:endParaRPr>
          </a:p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>
                <a:solidFill>
                  <a:schemeClr val="accent3">
                    <a:lumMod val="25000"/>
                  </a:schemeClr>
                </a:solidFill>
                <a:latin typeface="IBM Plex Mono Text"/>
              </a:rPr>
              <a:t>5. Classification 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IBM Plex Mono Text"/>
              </a:rPr>
              <a:t>Models development and validations. Selection of best predictive model</a:t>
            </a:r>
            <a:endParaRPr lang="en-US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6377" y="1480569"/>
            <a:ext cx="10515600" cy="469639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Data was collected from: </a:t>
            </a:r>
          </a:p>
          <a:p>
            <a:pPr marL="342900" indent="-342900"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open source SpaceX REST API </a:t>
            </a:r>
          </a:p>
          <a:p>
            <a:pPr marL="342900" indent="-342900">
              <a:lnSpc>
                <a:spcPct val="100000"/>
              </a:lnSpc>
              <a:spcBef>
                <a:spcPts val="1400"/>
              </a:spcBef>
            </a:pPr>
            <a:r>
              <a:rPr lang="en-US" sz="2400" err="1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webscraping</a:t>
            </a:r>
            <a:r>
              <a:rPr lang="en-US" sz="24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 Falcon9 launch data in </a:t>
            </a:r>
            <a:endParaRPr lang="en-US" sz="2400">
              <a:solidFill>
                <a:schemeClr val="accent3">
                  <a:lumMod val="25000"/>
                </a:schemeClr>
              </a:solidFill>
              <a:ea typeface="+mn-lt"/>
              <a:cs typeface="+mn-lt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     Wikipedia</a:t>
            </a:r>
            <a:endParaRPr lang="en-US" sz="2400" dirty="0">
              <a:solidFill>
                <a:schemeClr val="accent3">
                  <a:lumMod val="25000"/>
                </a:schemeClr>
              </a:solidFill>
              <a:cs typeface="Calibri"/>
            </a:endParaRPr>
          </a:p>
          <a:p>
            <a:pPr marL="0" indent="0">
              <a:buNone/>
            </a:pPr>
            <a:endParaRPr lang="en-US" sz="2400" dirty="0">
              <a:cs typeface="Calibri" panose="020F0502020204030204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5D174B5-584D-41F5-4D0B-EA7E2D2906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3329" y="1429738"/>
            <a:ext cx="4562475" cy="431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84</TotalTime>
  <Words>1346</Words>
  <Application>Microsoft Office PowerPoint</Application>
  <PresentationFormat>Widescreen</PresentationFormat>
  <Paragraphs>234</Paragraphs>
  <Slides>49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49</vt:i4>
      </vt:variant>
    </vt:vector>
  </HeadingPairs>
  <TitlesOfParts>
    <vt:vector size="51" baseType="lpstr">
      <vt:lpstr>Office Theme</vt:lpstr>
      <vt:lpstr>Custom Design</vt:lpstr>
      <vt:lpstr>PowerPoint Presentation</vt:lpstr>
      <vt:lpstr>PowerPoint Presentation</vt:lpstr>
      <vt:lpstr>PowerPoint Presentation</vt:lpstr>
      <vt:lpstr>PowerPoint Presentation</vt:lpstr>
      <vt:lpstr>Introduction</vt:lpstr>
      <vt:lpstr>Introduction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 Collection - Scraping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YAN Luo</cp:lastModifiedBy>
  <cp:revision>985</cp:revision>
  <dcterms:created xsi:type="dcterms:W3CDTF">2021-04-29T18:58:34Z</dcterms:created>
  <dcterms:modified xsi:type="dcterms:W3CDTF">2023-12-23T06:57:14Z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